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30" r:id="rId2"/>
    <p:sldId id="343" r:id="rId3"/>
    <p:sldId id="344" r:id="rId4"/>
    <p:sldId id="345" r:id="rId5"/>
    <p:sldId id="341" r:id="rId6"/>
    <p:sldId id="337" r:id="rId7"/>
    <p:sldId id="338" r:id="rId8"/>
    <p:sldId id="339" r:id="rId9"/>
    <p:sldId id="340" r:id="rId10"/>
    <p:sldId id="328" r:id="rId11"/>
    <p:sldId id="346" r:id="rId12"/>
    <p:sldId id="347" r:id="rId13"/>
    <p:sldId id="355" r:id="rId14"/>
    <p:sldId id="349" r:id="rId15"/>
    <p:sldId id="352" r:id="rId16"/>
    <p:sldId id="348" r:id="rId17"/>
    <p:sldId id="350" r:id="rId18"/>
    <p:sldId id="351" r:id="rId19"/>
    <p:sldId id="353" r:id="rId20"/>
    <p:sldId id="354" r:id="rId21"/>
    <p:sldId id="356" r:id="rId22"/>
    <p:sldId id="316" r:id="rId23"/>
  </p:sldIdLst>
  <p:sldSz cx="9144000" cy="6858000" type="screen4x3"/>
  <p:notesSz cx="6797675" cy="9926638"/>
  <p:defaultTextStyle>
    <a:defPPr>
      <a:defRPr lang="en-NZ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1600" b="1" kern="1200">
        <a:solidFill>
          <a:srgbClr val="CC0000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ADC"/>
    <a:srgbClr val="EEEFD1"/>
    <a:srgbClr val="FFFFCC"/>
    <a:srgbClr val="CC0000"/>
    <a:srgbClr val="6C6C6C"/>
    <a:srgbClr val="9B9B9B"/>
    <a:srgbClr val="6E0000"/>
    <a:srgbClr val="FF0F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28" autoAdjust="0"/>
    <p:restoredTop sz="94576" autoAdjust="0"/>
  </p:normalViewPr>
  <p:slideViewPr>
    <p:cSldViewPr snapToGrid="0">
      <p:cViewPr varScale="1">
        <p:scale>
          <a:sx n="88" d="100"/>
          <a:sy n="88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2916" y="-11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0E8629-BDC0-466A-AD71-5B498331711B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755C50C6-0BC6-4B1D-879D-D9091F2F0315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NZ" sz="1600" dirty="0" smtClean="0">
              <a:solidFill>
                <a:sysClr val="windowText" lastClr="000000"/>
              </a:solidFill>
            </a:rPr>
            <a:t>Cluster governance &amp; management</a:t>
          </a:r>
          <a:endParaRPr lang="en-NZ" sz="1600" dirty="0">
            <a:solidFill>
              <a:sysClr val="windowText" lastClr="000000"/>
            </a:solidFill>
          </a:endParaRPr>
        </a:p>
      </dgm:t>
    </dgm:pt>
    <dgm:pt modelId="{2983DC2F-8623-4E7D-819C-09427E86A692}" type="parTrans" cxnId="{8A33A149-FE9A-4BFB-879F-8F43C86E68AD}">
      <dgm:prSet/>
      <dgm:spPr/>
      <dgm:t>
        <a:bodyPr/>
        <a:lstStyle/>
        <a:p>
          <a:endParaRPr lang="en-NZ"/>
        </a:p>
      </dgm:t>
    </dgm:pt>
    <dgm:pt modelId="{2101B169-4F68-4D01-866E-47196B495EB6}" type="sibTrans" cxnId="{8A33A149-FE9A-4BFB-879F-8F43C86E68AD}">
      <dgm:prSet/>
      <dgm:spPr/>
      <dgm:t>
        <a:bodyPr/>
        <a:lstStyle/>
        <a:p>
          <a:endParaRPr lang="en-NZ"/>
        </a:p>
      </dgm:t>
    </dgm:pt>
    <dgm:pt modelId="{C5DC43AB-D40E-4F3B-B216-F5C761FF9BAC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NZ" sz="1600" dirty="0" smtClean="0">
              <a:solidFill>
                <a:sysClr val="windowText" lastClr="000000"/>
              </a:solidFill>
            </a:rPr>
            <a:t>Cluster processes and systems</a:t>
          </a:r>
          <a:endParaRPr lang="en-NZ" sz="1600" dirty="0">
            <a:solidFill>
              <a:sysClr val="windowText" lastClr="000000"/>
            </a:solidFill>
          </a:endParaRPr>
        </a:p>
      </dgm:t>
    </dgm:pt>
    <dgm:pt modelId="{3E291534-FD2E-43BF-91CE-50F0FDEF48A9}" type="parTrans" cxnId="{552D758D-E8C8-4D64-88A5-3812D114A733}">
      <dgm:prSet/>
      <dgm:spPr/>
      <dgm:t>
        <a:bodyPr/>
        <a:lstStyle/>
        <a:p>
          <a:endParaRPr lang="en-NZ"/>
        </a:p>
      </dgm:t>
    </dgm:pt>
    <dgm:pt modelId="{03B55A8D-3899-4884-8901-6E3BBA992090}" type="sibTrans" cxnId="{552D758D-E8C8-4D64-88A5-3812D114A733}">
      <dgm:prSet/>
      <dgm:spPr/>
      <dgm:t>
        <a:bodyPr/>
        <a:lstStyle/>
        <a:p>
          <a:endParaRPr lang="en-NZ"/>
        </a:p>
      </dgm:t>
    </dgm:pt>
    <dgm:pt modelId="{91EC1279-A445-4D2A-B879-B3BC872674BF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NZ" sz="1600" dirty="0" smtClean="0">
              <a:solidFill>
                <a:sysClr val="windowText" lastClr="000000"/>
              </a:solidFill>
            </a:rPr>
            <a:t>RTLB practice </a:t>
          </a:r>
          <a:endParaRPr lang="en-NZ" sz="1600" dirty="0">
            <a:solidFill>
              <a:sysClr val="windowText" lastClr="000000"/>
            </a:solidFill>
          </a:endParaRPr>
        </a:p>
      </dgm:t>
    </dgm:pt>
    <dgm:pt modelId="{305669A9-95A3-4990-A5E8-112CD1F73E8C}" type="parTrans" cxnId="{BB4E9A95-8892-4FF5-86DF-9A94794FE88C}">
      <dgm:prSet/>
      <dgm:spPr/>
      <dgm:t>
        <a:bodyPr/>
        <a:lstStyle/>
        <a:p>
          <a:endParaRPr lang="en-NZ"/>
        </a:p>
      </dgm:t>
    </dgm:pt>
    <dgm:pt modelId="{CA24E9F1-0626-41E2-8E22-48CBD982FA34}" type="sibTrans" cxnId="{BB4E9A95-8892-4FF5-86DF-9A94794FE88C}">
      <dgm:prSet/>
      <dgm:spPr/>
      <dgm:t>
        <a:bodyPr/>
        <a:lstStyle/>
        <a:p>
          <a:endParaRPr lang="en-NZ"/>
        </a:p>
      </dgm:t>
    </dgm:pt>
    <dgm:pt modelId="{13580390-F224-490A-B259-775F9BCC913A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NZ" sz="1800" dirty="0" smtClean="0">
              <a:solidFill>
                <a:sysClr val="windowText" lastClr="000000"/>
              </a:solidFill>
            </a:rPr>
            <a:t>Learners and achievement</a:t>
          </a:r>
          <a:endParaRPr lang="en-NZ" sz="1800" dirty="0">
            <a:solidFill>
              <a:sysClr val="windowText" lastClr="000000"/>
            </a:solidFill>
          </a:endParaRPr>
        </a:p>
      </dgm:t>
    </dgm:pt>
    <dgm:pt modelId="{99A9369A-CE7C-4F76-A67F-5BA3E29A3F76}" type="parTrans" cxnId="{8FA474B4-81D2-41F9-93C9-E9C454847DE9}">
      <dgm:prSet/>
      <dgm:spPr/>
      <dgm:t>
        <a:bodyPr/>
        <a:lstStyle/>
        <a:p>
          <a:endParaRPr lang="en-NZ"/>
        </a:p>
      </dgm:t>
    </dgm:pt>
    <dgm:pt modelId="{6B646C96-0034-4114-9521-6F274C7B3748}" type="sibTrans" cxnId="{8FA474B4-81D2-41F9-93C9-E9C454847DE9}">
      <dgm:prSet/>
      <dgm:spPr/>
      <dgm:t>
        <a:bodyPr/>
        <a:lstStyle/>
        <a:p>
          <a:endParaRPr lang="en-NZ"/>
        </a:p>
      </dgm:t>
    </dgm:pt>
    <dgm:pt modelId="{9087E695-42D1-4F00-ABC7-8612C76BC67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NZ" sz="1600" dirty="0" smtClean="0">
              <a:solidFill>
                <a:schemeClr val="tx1"/>
              </a:solidFill>
            </a:rPr>
            <a:t>With others &amp; Community, Whanau, Iwi </a:t>
          </a:r>
          <a:endParaRPr lang="en-NZ" sz="1600" dirty="0">
            <a:solidFill>
              <a:schemeClr val="tx1"/>
            </a:solidFill>
          </a:endParaRPr>
        </a:p>
      </dgm:t>
    </dgm:pt>
    <dgm:pt modelId="{EF5B0FFB-2E22-4360-AD2F-88F7F4570B57}" type="parTrans" cxnId="{D3A84E6D-9161-4A5F-B440-35E787DD98C4}">
      <dgm:prSet/>
      <dgm:spPr/>
      <dgm:t>
        <a:bodyPr/>
        <a:lstStyle/>
        <a:p>
          <a:endParaRPr lang="en-NZ"/>
        </a:p>
      </dgm:t>
    </dgm:pt>
    <dgm:pt modelId="{07B55D5F-D142-454A-B001-0C2FF73C4EF9}" type="sibTrans" cxnId="{D3A84E6D-9161-4A5F-B440-35E787DD98C4}">
      <dgm:prSet/>
      <dgm:spPr/>
      <dgm:t>
        <a:bodyPr/>
        <a:lstStyle/>
        <a:p>
          <a:endParaRPr lang="en-NZ"/>
        </a:p>
      </dgm:t>
    </dgm:pt>
    <dgm:pt modelId="{58E8C959-66C4-4B3F-97FA-95819D4CFF5B}" type="pres">
      <dgm:prSet presAssocID="{2F0E8629-BDC0-466A-AD71-5B498331711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AAD591D0-2595-40EA-9FF2-F4C16C102E5B}" type="pres">
      <dgm:prSet presAssocID="{2F0E8629-BDC0-466A-AD71-5B498331711B}" presName="comp1" presStyleCnt="0"/>
      <dgm:spPr/>
    </dgm:pt>
    <dgm:pt modelId="{B9B21ABA-3EB3-4BF1-880F-B72F734718F6}" type="pres">
      <dgm:prSet presAssocID="{2F0E8629-BDC0-466A-AD71-5B498331711B}" presName="circle1" presStyleLbl="node1" presStyleIdx="0" presStyleCnt="5" custScaleX="110919" custLinFactNeighborX="-3633" custLinFactNeighborY="484"/>
      <dgm:spPr/>
      <dgm:t>
        <a:bodyPr/>
        <a:lstStyle/>
        <a:p>
          <a:endParaRPr lang="en-NZ"/>
        </a:p>
      </dgm:t>
    </dgm:pt>
    <dgm:pt modelId="{906AE6FB-25CD-4C37-8838-2B4E9FD880B3}" type="pres">
      <dgm:prSet presAssocID="{2F0E8629-BDC0-466A-AD71-5B498331711B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586AFDD0-46A3-48B8-9665-F0273D7E8CF0}" type="pres">
      <dgm:prSet presAssocID="{2F0E8629-BDC0-466A-AD71-5B498331711B}" presName="comp2" presStyleCnt="0"/>
      <dgm:spPr/>
    </dgm:pt>
    <dgm:pt modelId="{CDBDDDC1-5BBA-4239-A666-853B1E87BEB2}" type="pres">
      <dgm:prSet presAssocID="{2F0E8629-BDC0-466A-AD71-5B498331711B}" presName="circle2" presStyleLbl="node1" presStyleIdx="1" presStyleCnt="5" custScaleY="107958"/>
      <dgm:spPr/>
      <dgm:t>
        <a:bodyPr/>
        <a:lstStyle/>
        <a:p>
          <a:endParaRPr lang="en-NZ"/>
        </a:p>
      </dgm:t>
    </dgm:pt>
    <dgm:pt modelId="{31D84FB5-8E15-436B-B764-86757E460E99}" type="pres">
      <dgm:prSet presAssocID="{2F0E8629-BDC0-466A-AD71-5B498331711B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DDC5646F-425C-4A17-A378-F636A1363953}" type="pres">
      <dgm:prSet presAssocID="{2F0E8629-BDC0-466A-AD71-5B498331711B}" presName="comp3" presStyleCnt="0"/>
      <dgm:spPr/>
    </dgm:pt>
    <dgm:pt modelId="{9445299F-819D-4A32-9DF6-C79E61465D91}" type="pres">
      <dgm:prSet presAssocID="{2F0E8629-BDC0-466A-AD71-5B498331711B}" presName="circle3" presStyleLbl="node1" presStyleIdx="2" presStyleCnt="5" custScaleY="102610"/>
      <dgm:spPr/>
      <dgm:t>
        <a:bodyPr/>
        <a:lstStyle/>
        <a:p>
          <a:endParaRPr lang="en-NZ"/>
        </a:p>
      </dgm:t>
    </dgm:pt>
    <dgm:pt modelId="{15A662B3-FF27-4177-84A9-9629AD42F4E2}" type="pres">
      <dgm:prSet presAssocID="{2F0E8629-BDC0-466A-AD71-5B498331711B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9EF281C-C213-4BC1-A6D1-E7E5859EDD81}" type="pres">
      <dgm:prSet presAssocID="{2F0E8629-BDC0-466A-AD71-5B498331711B}" presName="comp4" presStyleCnt="0"/>
      <dgm:spPr/>
    </dgm:pt>
    <dgm:pt modelId="{5BFE113B-5F0C-4185-8951-34868BCCD5CC}" type="pres">
      <dgm:prSet presAssocID="{2F0E8629-BDC0-466A-AD71-5B498331711B}" presName="circle4" presStyleLbl="node1" presStyleIdx="3" presStyleCnt="5"/>
      <dgm:spPr/>
      <dgm:t>
        <a:bodyPr/>
        <a:lstStyle/>
        <a:p>
          <a:endParaRPr lang="en-NZ"/>
        </a:p>
      </dgm:t>
    </dgm:pt>
    <dgm:pt modelId="{350A71A4-5F66-4B4B-9FEF-74C059CDA860}" type="pres">
      <dgm:prSet presAssocID="{2F0E8629-BDC0-466A-AD71-5B498331711B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D3B49B2E-8AE3-4957-9B18-BA0C5E36800C}" type="pres">
      <dgm:prSet presAssocID="{2F0E8629-BDC0-466A-AD71-5B498331711B}" presName="comp5" presStyleCnt="0"/>
      <dgm:spPr/>
    </dgm:pt>
    <dgm:pt modelId="{656F6A61-D930-4D9E-B6F1-05BD358910C4}" type="pres">
      <dgm:prSet presAssocID="{2F0E8629-BDC0-466A-AD71-5B498331711B}" presName="circle5" presStyleLbl="node1" presStyleIdx="4" presStyleCnt="5" custScaleX="127144" custLinFactNeighborX="1816" custLinFactNeighborY="2422"/>
      <dgm:spPr/>
      <dgm:t>
        <a:bodyPr/>
        <a:lstStyle/>
        <a:p>
          <a:endParaRPr lang="en-NZ"/>
        </a:p>
      </dgm:t>
    </dgm:pt>
    <dgm:pt modelId="{07FA3D52-229D-4FE8-85CF-F520E25CE3AE}" type="pres">
      <dgm:prSet presAssocID="{2F0E8629-BDC0-466A-AD71-5B498331711B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C43AE629-CBA1-4FA5-98EF-FC7FFEC2A5A8}" type="presOf" srcId="{9087E695-42D1-4F00-ABC7-8612C76BC675}" destId="{906AE6FB-25CD-4C37-8838-2B4E9FD880B3}" srcOrd="1" destOrd="0" presId="urn:microsoft.com/office/officeart/2005/8/layout/venn2"/>
    <dgm:cxn modelId="{1739082F-5081-4F2F-BA11-7D69CE4C189D}" type="presOf" srcId="{C5DC43AB-D40E-4F3B-B216-F5C761FF9BAC}" destId="{15A662B3-FF27-4177-84A9-9629AD42F4E2}" srcOrd="1" destOrd="0" presId="urn:microsoft.com/office/officeart/2005/8/layout/venn2"/>
    <dgm:cxn modelId="{D9A9453D-E803-4A52-B270-5ED8532880C7}" type="presOf" srcId="{C5DC43AB-D40E-4F3B-B216-F5C761FF9BAC}" destId="{9445299F-819D-4A32-9DF6-C79E61465D91}" srcOrd="0" destOrd="0" presId="urn:microsoft.com/office/officeart/2005/8/layout/venn2"/>
    <dgm:cxn modelId="{2DCE276F-E190-4F3D-98BA-E893CB583683}" type="presOf" srcId="{755C50C6-0BC6-4B1D-879D-D9091F2F0315}" destId="{31D84FB5-8E15-436B-B764-86757E460E99}" srcOrd="1" destOrd="0" presId="urn:microsoft.com/office/officeart/2005/8/layout/venn2"/>
    <dgm:cxn modelId="{F92A96F8-D731-419E-B265-CB16C9EB6F85}" type="presOf" srcId="{91EC1279-A445-4D2A-B879-B3BC872674BF}" destId="{5BFE113B-5F0C-4185-8951-34868BCCD5CC}" srcOrd="0" destOrd="0" presId="urn:microsoft.com/office/officeart/2005/8/layout/venn2"/>
    <dgm:cxn modelId="{8A33A149-FE9A-4BFB-879F-8F43C86E68AD}" srcId="{2F0E8629-BDC0-466A-AD71-5B498331711B}" destId="{755C50C6-0BC6-4B1D-879D-D9091F2F0315}" srcOrd="1" destOrd="0" parTransId="{2983DC2F-8623-4E7D-819C-09427E86A692}" sibTransId="{2101B169-4F68-4D01-866E-47196B495EB6}"/>
    <dgm:cxn modelId="{4EAB1CF6-D2D5-47A3-9D72-FC8218610AAB}" type="presOf" srcId="{755C50C6-0BC6-4B1D-879D-D9091F2F0315}" destId="{CDBDDDC1-5BBA-4239-A666-853B1E87BEB2}" srcOrd="0" destOrd="0" presId="urn:microsoft.com/office/officeart/2005/8/layout/venn2"/>
    <dgm:cxn modelId="{BB4E9A95-8892-4FF5-86DF-9A94794FE88C}" srcId="{2F0E8629-BDC0-466A-AD71-5B498331711B}" destId="{91EC1279-A445-4D2A-B879-B3BC872674BF}" srcOrd="3" destOrd="0" parTransId="{305669A9-95A3-4990-A5E8-112CD1F73E8C}" sibTransId="{CA24E9F1-0626-41E2-8E22-48CBD982FA34}"/>
    <dgm:cxn modelId="{2AAC6E6F-B327-404D-A439-9A001C1300BA}" type="presOf" srcId="{9087E695-42D1-4F00-ABC7-8612C76BC675}" destId="{B9B21ABA-3EB3-4BF1-880F-B72F734718F6}" srcOrd="0" destOrd="0" presId="urn:microsoft.com/office/officeart/2005/8/layout/venn2"/>
    <dgm:cxn modelId="{5BFC89C9-0F9D-44AB-A06A-1428B8434BEA}" type="presOf" srcId="{13580390-F224-490A-B259-775F9BCC913A}" destId="{07FA3D52-229D-4FE8-85CF-F520E25CE3AE}" srcOrd="1" destOrd="0" presId="urn:microsoft.com/office/officeart/2005/8/layout/venn2"/>
    <dgm:cxn modelId="{8FA474B4-81D2-41F9-93C9-E9C454847DE9}" srcId="{2F0E8629-BDC0-466A-AD71-5B498331711B}" destId="{13580390-F224-490A-B259-775F9BCC913A}" srcOrd="4" destOrd="0" parTransId="{99A9369A-CE7C-4F76-A67F-5BA3E29A3F76}" sibTransId="{6B646C96-0034-4114-9521-6F274C7B3748}"/>
    <dgm:cxn modelId="{D3A84E6D-9161-4A5F-B440-35E787DD98C4}" srcId="{2F0E8629-BDC0-466A-AD71-5B498331711B}" destId="{9087E695-42D1-4F00-ABC7-8612C76BC675}" srcOrd="0" destOrd="0" parTransId="{EF5B0FFB-2E22-4360-AD2F-88F7F4570B57}" sibTransId="{07B55D5F-D142-454A-B001-0C2FF73C4EF9}"/>
    <dgm:cxn modelId="{52F2F737-BD1D-47E4-8BB6-7DB7A2C14CCB}" type="presOf" srcId="{13580390-F224-490A-B259-775F9BCC913A}" destId="{656F6A61-D930-4D9E-B6F1-05BD358910C4}" srcOrd="0" destOrd="0" presId="urn:microsoft.com/office/officeart/2005/8/layout/venn2"/>
    <dgm:cxn modelId="{FA37F042-A8B6-4447-A84E-6677017A1D2C}" type="presOf" srcId="{91EC1279-A445-4D2A-B879-B3BC872674BF}" destId="{350A71A4-5F66-4B4B-9FEF-74C059CDA860}" srcOrd="1" destOrd="0" presId="urn:microsoft.com/office/officeart/2005/8/layout/venn2"/>
    <dgm:cxn modelId="{552D758D-E8C8-4D64-88A5-3812D114A733}" srcId="{2F0E8629-BDC0-466A-AD71-5B498331711B}" destId="{C5DC43AB-D40E-4F3B-B216-F5C761FF9BAC}" srcOrd="2" destOrd="0" parTransId="{3E291534-FD2E-43BF-91CE-50F0FDEF48A9}" sibTransId="{03B55A8D-3899-4884-8901-6E3BBA992090}"/>
    <dgm:cxn modelId="{42344BFA-C55F-48DF-87DA-61EE0129ECBC}" type="presOf" srcId="{2F0E8629-BDC0-466A-AD71-5B498331711B}" destId="{58E8C959-66C4-4B3F-97FA-95819D4CFF5B}" srcOrd="0" destOrd="0" presId="urn:microsoft.com/office/officeart/2005/8/layout/venn2"/>
    <dgm:cxn modelId="{935A526D-CEF5-42DF-8566-00D1E47F9F9D}" type="presParOf" srcId="{58E8C959-66C4-4B3F-97FA-95819D4CFF5B}" destId="{AAD591D0-2595-40EA-9FF2-F4C16C102E5B}" srcOrd="0" destOrd="0" presId="urn:microsoft.com/office/officeart/2005/8/layout/venn2"/>
    <dgm:cxn modelId="{0CC55490-70B6-4ED2-A62C-15C75E1AD01A}" type="presParOf" srcId="{AAD591D0-2595-40EA-9FF2-F4C16C102E5B}" destId="{B9B21ABA-3EB3-4BF1-880F-B72F734718F6}" srcOrd="0" destOrd="0" presId="urn:microsoft.com/office/officeart/2005/8/layout/venn2"/>
    <dgm:cxn modelId="{BE503164-FA86-4FFC-A01A-313E64CD8160}" type="presParOf" srcId="{AAD591D0-2595-40EA-9FF2-F4C16C102E5B}" destId="{906AE6FB-25CD-4C37-8838-2B4E9FD880B3}" srcOrd="1" destOrd="0" presId="urn:microsoft.com/office/officeart/2005/8/layout/venn2"/>
    <dgm:cxn modelId="{B077F2BA-AF24-4C8B-B4E5-4D908D4ACE87}" type="presParOf" srcId="{58E8C959-66C4-4B3F-97FA-95819D4CFF5B}" destId="{586AFDD0-46A3-48B8-9665-F0273D7E8CF0}" srcOrd="1" destOrd="0" presId="urn:microsoft.com/office/officeart/2005/8/layout/venn2"/>
    <dgm:cxn modelId="{4597C1C4-20BF-4D22-8A5E-DF7B2599490C}" type="presParOf" srcId="{586AFDD0-46A3-48B8-9665-F0273D7E8CF0}" destId="{CDBDDDC1-5BBA-4239-A666-853B1E87BEB2}" srcOrd="0" destOrd="0" presId="urn:microsoft.com/office/officeart/2005/8/layout/venn2"/>
    <dgm:cxn modelId="{7E187C71-F093-4868-A7CD-A91091FA4494}" type="presParOf" srcId="{586AFDD0-46A3-48B8-9665-F0273D7E8CF0}" destId="{31D84FB5-8E15-436B-B764-86757E460E99}" srcOrd="1" destOrd="0" presId="urn:microsoft.com/office/officeart/2005/8/layout/venn2"/>
    <dgm:cxn modelId="{6A738BC4-4F3E-4D0E-B2AB-8DB2830BF40C}" type="presParOf" srcId="{58E8C959-66C4-4B3F-97FA-95819D4CFF5B}" destId="{DDC5646F-425C-4A17-A378-F636A1363953}" srcOrd="2" destOrd="0" presId="urn:microsoft.com/office/officeart/2005/8/layout/venn2"/>
    <dgm:cxn modelId="{DF46E818-82DF-478B-B60A-B02627A3AA94}" type="presParOf" srcId="{DDC5646F-425C-4A17-A378-F636A1363953}" destId="{9445299F-819D-4A32-9DF6-C79E61465D91}" srcOrd="0" destOrd="0" presId="urn:microsoft.com/office/officeart/2005/8/layout/venn2"/>
    <dgm:cxn modelId="{F8B8A121-38FD-4452-8632-FE4FBC7732BE}" type="presParOf" srcId="{DDC5646F-425C-4A17-A378-F636A1363953}" destId="{15A662B3-FF27-4177-84A9-9629AD42F4E2}" srcOrd="1" destOrd="0" presId="urn:microsoft.com/office/officeart/2005/8/layout/venn2"/>
    <dgm:cxn modelId="{EAC555CC-5538-46EA-AE19-745E0E1752FB}" type="presParOf" srcId="{58E8C959-66C4-4B3F-97FA-95819D4CFF5B}" destId="{F9EF281C-C213-4BC1-A6D1-E7E5859EDD81}" srcOrd="3" destOrd="0" presId="urn:microsoft.com/office/officeart/2005/8/layout/venn2"/>
    <dgm:cxn modelId="{4B17F35B-DB7B-4023-8B3C-71E69721B037}" type="presParOf" srcId="{F9EF281C-C213-4BC1-A6D1-E7E5859EDD81}" destId="{5BFE113B-5F0C-4185-8951-34868BCCD5CC}" srcOrd="0" destOrd="0" presId="urn:microsoft.com/office/officeart/2005/8/layout/venn2"/>
    <dgm:cxn modelId="{563F4717-B89A-407A-AC93-98E7ADB9D190}" type="presParOf" srcId="{F9EF281C-C213-4BC1-A6D1-E7E5859EDD81}" destId="{350A71A4-5F66-4B4B-9FEF-74C059CDA860}" srcOrd="1" destOrd="0" presId="urn:microsoft.com/office/officeart/2005/8/layout/venn2"/>
    <dgm:cxn modelId="{F7D75E5D-632C-4A17-9324-E93A9F23E655}" type="presParOf" srcId="{58E8C959-66C4-4B3F-97FA-95819D4CFF5B}" destId="{D3B49B2E-8AE3-4957-9B18-BA0C5E36800C}" srcOrd="4" destOrd="0" presId="urn:microsoft.com/office/officeart/2005/8/layout/venn2"/>
    <dgm:cxn modelId="{F747CD37-7DD3-4797-8CA4-47AD8FC4E0C7}" type="presParOf" srcId="{D3B49B2E-8AE3-4957-9B18-BA0C5E36800C}" destId="{656F6A61-D930-4D9E-B6F1-05BD358910C4}" srcOrd="0" destOrd="0" presId="urn:microsoft.com/office/officeart/2005/8/layout/venn2"/>
    <dgm:cxn modelId="{F6B79664-5B56-4379-AA2B-72FF9523BF25}" type="presParOf" srcId="{D3B49B2E-8AE3-4957-9B18-BA0C5E36800C}" destId="{07FA3D52-229D-4FE8-85CF-F520E25CE3A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1ABA-3EB3-4BF1-880F-B72F734718F6}">
      <dsp:nvSpPr>
        <dsp:cNvPr id="0" name=""/>
        <dsp:cNvSpPr/>
      </dsp:nvSpPr>
      <dsp:spPr>
        <a:xfrm>
          <a:off x="972319" y="-64191"/>
          <a:ext cx="5898562" cy="531790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600" kern="1200" dirty="0" smtClean="0">
              <a:solidFill>
                <a:schemeClr val="tx1"/>
              </a:solidFill>
            </a:rPr>
            <a:t>With others &amp; Community, Whanau, Iwi </a:t>
          </a:r>
          <a:endParaRPr lang="en-NZ" sz="1600" kern="1200" dirty="0">
            <a:solidFill>
              <a:schemeClr val="tx1"/>
            </a:solidFill>
          </a:endParaRPr>
        </a:p>
      </dsp:txBody>
      <dsp:txXfrm>
        <a:off x="2815620" y="201703"/>
        <a:ext cx="2211960" cy="531790"/>
      </dsp:txXfrm>
    </dsp:sp>
    <dsp:sp modelId="{CDBDDDC1-5BBA-4239-A666-853B1E87BEB2}">
      <dsp:nvSpPr>
        <dsp:cNvPr id="0" name=""/>
        <dsp:cNvSpPr/>
      </dsp:nvSpPr>
      <dsp:spPr>
        <a:xfrm>
          <a:off x="1854692" y="527896"/>
          <a:ext cx="4520215" cy="4879934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600" kern="1200" dirty="0" smtClean="0">
              <a:solidFill>
                <a:sysClr val="windowText" lastClr="000000"/>
              </a:solidFill>
            </a:rPr>
            <a:t>Cluster governance &amp; management</a:t>
          </a:r>
          <a:endParaRPr lang="en-NZ" sz="1600" kern="1200" dirty="0">
            <a:solidFill>
              <a:sysClr val="windowText" lastClr="000000"/>
            </a:solidFill>
          </a:endParaRPr>
        </a:p>
      </dsp:txBody>
      <dsp:txXfrm>
        <a:off x="3140128" y="808492"/>
        <a:ext cx="1949343" cy="561192"/>
      </dsp:txXfrm>
    </dsp:sp>
    <dsp:sp modelId="{9445299F-819D-4A32-9DF6-C79E61465D91}">
      <dsp:nvSpPr>
        <dsp:cNvPr id="0" name=""/>
        <dsp:cNvSpPr/>
      </dsp:nvSpPr>
      <dsp:spPr>
        <a:xfrm>
          <a:off x="2253534" y="1456861"/>
          <a:ext cx="3722530" cy="381968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600" kern="1200" dirty="0" smtClean="0">
              <a:solidFill>
                <a:sysClr val="windowText" lastClr="000000"/>
              </a:solidFill>
            </a:rPr>
            <a:t>Cluster processes and systems</a:t>
          </a:r>
          <a:endParaRPr lang="en-NZ" sz="1600" kern="1200" dirty="0">
            <a:solidFill>
              <a:sysClr val="windowText" lastClr="000000"/>
            </a:solidFill>
          </a:endParaRPr>
        </a:p>
      </dsp:txBody>
      <dsp:txXfrm>
        <a:off x="3151595" y="1720420"/>
        <a:ext cx="1926409" cy="527117"/>
      </dsp:txXfrm>
    </dsp:sp>
    <dsp:sp modelId="{5BFE113B-5F0C-4185-8951-34868BCCD5CC}">
      <dsp:nvSpPr>
        <dsp:cNvPr id="0" name=""/>
        <dsp:cNvSpPr/>
      </dsp:nvSpPr>
      <dsp:spPr>
        <a:xfrm>
          <a:off x="2652377" y="2303125"/>
          <a:ext cx="2924845" cy="292484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600" kern="1200" dirty="0" smtClean="0">
              <a:solidFill>
                <a:sysClr val="windowText" lastClr="000000"/>
              </a:solidFill>
            </a:rPr>
            <a:t>RTLB practice </a:t>
          </a:r>
          <a:endParaRPr lang="en-NZ" sz="1600" kern="1200" dirty="0">
            <a:solidFill>
              <a:sysClr val="windowText" lastClr="000000"/>
            </a:solidFill>
          </a:endParaRPr>
        </a:p>
      </dsp:txBody>
      <dsp:txXfrm>
        <a:off x="3325091" y="2566361"/>
        <a:ext cx="1579416" cy="526472"/>
      </dsp:txXfrm>
    </dsp:sp>
    <dsp:sp modelId="{656F6A61-D930-4D9E-B6F1-05BD358910C4}">
      <dsp:nvSpPr>
        <dsp:cNvPr id="0" name=""/>
        <dsp:cNvSpPr/>
      </dsp:nvSpPr>
      <dsp:spPr>
        <a:xfrm>
          <a:off x="2801150" y="3152330"/>
          <a:ext cx="2704556" cy="2127160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>
              <a:solidFill>
                <a:sysClr val="windowText" lastClr="000000"/>
              </a:solidFill>
            </a:rPr>
            <a:t>Learners and achievement</a:t>
          </a:r>
          <a:endParaRPr lang="en-NZ" sz="1800" kern="1200" dirty="0">
            <a:solidFill>
              <a:sysClr val="windowText" lastClr="000000"/>
            </a:solidFill>
          </a:endParaRPr>
        </a:p>
      </dsp:txBody>
      <dsp:txXfrm>
        <a:off x="3197223" y="3684120"/>
        <a:ext cx="1912410" cy="1063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2BF270-6A12-4D2E-8FE9-B8345BDD64C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9315C3-0C99-4AEA-B5E1-CDDDD5A56A6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NZ" b="0" dirty="0" smtClean="0"/>
              <a:t>Students are at the centre of all that we doing.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NZ" b="0" dirty="0" smtClean="0"/>
              <a:t>It is the responsibility</a:t>
            </a:r>
            <a:r>
              <a:rPr lang="en-NZ" b="0" baseline="0" dirty="0" smtClean="0"/>
              <a:t> of the sector and the Ministry to ensure we provide support and resources to enable every student to succeed.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NZ" b="0" dirty="0" smtClean="0"/>
              <a:t>To enable</a:t>
            </a:r>
            <a:r>
              <a:rPr lang="en-NZ" b="0" baseline="0" dirty="0" smtClean="0"/>
              <a:t> this to happen, </a:t>
            </a:r>
            <a:r>
              <a:rPr lang="en-NZ" b="0" dirty="0" smtClean="0"/>
              <a:t>Ministry regional and local offices</a:t>
            </a:r>
            <a:r>
              <a:rPr lang="en-NZ" b="0" baseline="0" dirty="0" smtClean="0"/>
              <a:t> are w</a:t>
            </a:r>
            <a:r>
              <a:rPr lang="en-NZ" b="0" dirty="0" smtClean="0"/>
              <a:t>orking more closely</a:t>
            </a:r>
            <a:r>
              <a:rPr lang="en-NZ" b="0" baseline="0" dirty="0" smtClean="0"/>
              <a:t> </a:t>
            </a:r>
            <a:r>
              <a:rPr lang="en-NZ" b="0" dirty="0" smtClean="0"/>
              <a:t>with schools and kura, to</a:t>
            </a:r>
            <a:r>
              <a:rPr lang="en-NZ" b="0" baseline="0" dirty="0" smtClean="0"/>
              <a:t> provide and identify support, </a:t>
            </a:r>
            <a:r>
              <a:rPr lang="en-NZ" sz="1200" b="0" baseline="0" dirty="0" smtClean="0"/>
              <a:t>monitor performance and identify where resources are required to accelerated student achievement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NZ" sz="1200" b="0" baseline="0" dirty="0" smtClean="0"/>
              <a:t>Together, regions assist schools to help improve performance, ensure parents, family and whanau are engaged and supportive, as well as meeting community and ministry expectations.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3</a:t>
            </a:fld>
            <a:endParaRPr lang="en-N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18</a:t>
            </a:fld>
            <a:endParaRPr lang="en-N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19</a:t>
            </a:fld>
            <a:endParaRPr lang="en-N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20</a:t>
            </a:fld>
            <a:endParaRPr lang="en-N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21</a:t>
            </a:fld>
            <a:endParaRPr lang="en-N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10</a:t>
            </a:fld>
            <a:endParaRPr lang="en-N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11</a:t>
            </a:fld>
            <a:endParaRPr lang="en-N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12</a:t>
            </a:fld>
            <a:endParaRPr lang="en-N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13</a:t>
            </a:fld>
            <a:endParaRPr lang="en-N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14</a:t>
            </a:fld>
            <a:endParaRPr lang="en-N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15</a:t>
            </a:fld>
            <a:endParaRPr lang="en-N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16</a:t>
            </a:fld>
            <a:endParaRPr lang="en-N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Our</a:t>
            </a:r>
            <a:r>
              <a:rPr lang="en-NZ" baseline="0" dirty="0" smtClean="0"/>
              <a:t> vision is for ‘</a:t>
            </a:r>
            <a:r>
              <a:rPr lang="en-NZ" sz="1200" dirty="0" smtClean="0"/>
              <a:t>Every child &amp; every student, learning &amp; achieving every day’.</a:t>
            </a:r>
          </a:p>
          <a:p>
            <a:endParaRPr lang="en-NZ" sz="1200" dirty="0" smtClean="0"/>
          </a:p>
          <a:p>
            <a:r>
              <a:rPr lang="en-NZ" sz="1200" dirty="0" smtClean="0"/>
              <a:t>The</a:t>
            </a:r>
            <a:r>
              <a:rPr lang="en-NZ" sz="1200" baseline="0" dirty="0" smtClean="0"/>
              <a:t> goals to achieve this are:</a:t>
            </a:r>
          </a:p>
          <a:p>
            <a:endParaRPr lang="en-NZ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Accerating student achievement, particularly Māori, Pasifika, students with special education needs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child achieves literacy and numeracy skills,</a:t>
            </a:r>
            <a:r>
              <a:rPr lang="en-NZ" sz="2400" baseline="0" dirty="0" smtClean="0"/>
              <a:t> which is a </a:t>
            </a:r>
            <a:r>
              <a:rPr lang="en-NZ" sz="2400" dirty="0" smtClean="0"/>
              <a:t>learning foundation</a:t>
            </a:r>
            <a:r>
              <a:rPr lang="en-NZ" sz="2400" baseline="0" dirty="0" smtClean="0"/>
              <a:t> for education 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Every young person has the skills and qualifications to contribute to their future, and New Zealand's</a:t>
            </a:r>
          </a:p>
          <a:p>
            <a:pPr lvl="0">
              <a:buFont typeface="Arial" pitchFamily="34" charset="0"/>
              <a:buNone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And Māori achieving educational success as Māori </a:t>
            </a:r>
          </a:p>
          <a:p>
            <a:pPr lvl="0">
              <a:buFont typeface="Arial" pitchFamily="34" charset="0"/>
              <a:buChar char="•"/>
              <a:defRPr/>
            </a:pPr>
            <a:endParaRPr lang="en-NZ" sz="240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NZ" sz="2400" dirty="0" smtClean="0"/>
              <a:t>All students achieving NCEA level 2 or equivalent – to ensure we are preparing</a:t>
            </a:r>
            <a:r>
              <a:rPr lang="en-NZ" sz="2400" baseline="0" dirty="0" smtClean="0"/>
              <a:t> our students for a successful entry into further studies or work and equipping them with a solid learning foundation to be successful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79305D-3BAF-4D42-B2FD-D347DB91EC80}" type="slidenum">
              <a:rPr lang="en-NZ" smtClean="0"/>
              <a:pPr>
                <a:defRPr/>
              </a:pPr>
              <a:t>17</a:t>
            </a:fld>
            <a:endParaRPr lang="en-N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PPTPasifikaTemplat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14900"/>
            <a:ext cx="91440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755650" y="1700213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20000"/>
              </a:spcBef>
              <a:buClr>
                <a:srgbClr val="CC0000"/>
              </a:buClr>
              <a:buFont typeface="Webdings" pitchFamily="18" charset="2"/>
              <a:buNone/>
              <a:defRPr/>
            </a:pPr>
            <a:endParaRPr lang="en-NZ" sz="2600" b="0">
              <a:solidFill>
                <a:schemeClr val="tx1"/>
              </a:solidFill>
            </a:endParaRPr>
          </a:p>
        </p:txBody>
      </p:sp>
      <p:pic>
        <p:nvPicPr>
          <p:cNvPr id="6" name="Picture 20" descr="LogoSpotRG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113" y="171450"/>
            <a:ext cx="27559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859213"/>
            <a:ext cx="6400800" cy="1752600"/>
          </a:xfrm>
        </p:spPr>
        <p:txBody>
          <a:bodyPr/>
          <a:lstStyle>
            <a:lvl1pPr marL="0" indent="0">
              <a:buFont typeface="Webdings" pitchFamily="18" charset="2"/>
              <a:buNone/>
              <a:defRPr sz="2600"/>
            </a:lvl1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04FA0A-7262-481A-B461-E6F21A0EB5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37C32-F836-4BC1-8742-F878882D84A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F9A14-6068-4AFC-9375-731383BF408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E9DAA-953A-4F08-AEBD-FFCD6DB5365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88026-A678-40BD-AE03-36A34D5C1A7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2A216-14DB-4092-8745-9E1F5E0BA98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5954-582F-462C-AEAD-DF8B0A6ED8A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18E31-8785-44F1-8AAF-9734982657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A79D3-944A-43E1-A000-10B87B95B94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062D4-914B-4449-821E-030DFC19C46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48EA9-DA03-4619-A494-DCE3F0648F6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PPTPasifikaTemplate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902200"/>
            <a:ext cx="91440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NZ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988887B-475D-45C5-A805-2F00AD84FFF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ebdings" pitchFamily="18" charset="2"/>
        <a:buChar char="4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RTLB Principal and Cluster Management Induction</a:t>
            </a:r>
            <a:br>
              <a:rPr lang="en-NZ" dirty="0" smtClean="0"/>
            </a:br>
            <a:endParaRPr lang="en-GB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NZ" sz="2800" b="1" dirty="0" smtClean="0"/>
              <a:t>Needs Analysis Focus for 2012</a:t>
            </a:r>
          </a:p>
          <a:p>
            <a:endParaRPr lang="en-NZ" dirty="0" smtClean="0"/>
          </a:p>
          <a:p>
            <a:pPr algn="r"/>
            <a:r>
              <a:rPr lang="en-NZ" sz="2000" dirty="0" smtClean="0"/>
              <a:t>February 2012 </a:t>
            </a:r>
            <a:endParaRPr lang="en-GB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 smtClean="0"/>
              <a:t>Service development </a:t>
            </a:r>
            <a:r>
              <a:rPr lang="en-NZ" sz="2800" dirty="0" smtClean="0"/>
              <a:t>cont’d</a:t>
            </a: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9404"/>
            <a:ext cx="8686800" cy="4786760"/>
          </a:xfrm>
        </p:spPr>
        <p:txBody>
          <a:bodyPr/>
          <a:lstStyle/>
          <a:p>
            <a:r>
              <a:rPr lang="en-AU" sz="2400" u="sng" dirty="0" smtClean="0"/>
              <a:t>Other</a:t>
            </a:r>
            <a:endParaRPr lang="en-NZ" sz="2400" dirty="0" smtClean="0"/>
          </a:p>
          <a:p>
            <a:pPr lvl="0"/>
            <a:r>
              <a:rPr lang="en-AU" sz="1800" dirty="0" smtClean="0"/>
              <a:t>What planning is required to deliver on Incredible Years teacher – how much? </a:t>
            </a:r>
            <a:endParaRPr lang="en-NZ" sz="1800" dirty="0" smtClean="0"/>
          </a:p>
          <a:p>
            <a:pPr lvl="0"/>
            <a:r>
              <a:rPr lang="en-AU" sz="1800" dirty="0" smtClean="0"/>
              <a:t>What planning is required to deliver on ‘Children in care’?</a:t>
            </a:r>
            <a:endParaRPr lang="en-NZ" sz="1800" dirty="0" smtClean="0"/>
          </a:p>
          <a:p>
            <a:pPr lvl="0"/>
            <a:r>
              <a:rPr lang="en-AU" sz="1800" dirty="0" smtClean="0"/>
              <a:t>What are the special education/behaviour initiatives occurring within the cluster that need support, e.g. school wide; school development on inclusive practice; service focus; improved transitions? Talk with Ministry for information on issues identified through charters; PB4L programmes being provided; other service providers within the cluster (i.e. special schools), ASD initiatives, PLD provision, Māori and </a:t>
            </a:r>
            <a:r>
              <a:rPr lang="en-AU" sz="1800" dirty="0" err="1" smtClean="0"/>
              <a:t>Pasifika</a:t>
            </a:r>
            <a:r>
              <a:rPr lang="en-AU" sz="1800" dirty="0" smtClean="0"/>
              <a:t> providers….)</a:t>
            </a:r>
            <a:endParaRPr lang="en-NZ" sz="1800" dirty="0" smtClean="0"/>
          </a:p>
          <a:p>
            <a:pPr lvl="0"/>
            <a:r>
              <a:rPr lang="en-AU" sz="1800" dirty="0" smtClean="0"/>
              <a:t>RTLB have not felt well supported in their training to address behaviour issues. How many RTLB should we support to undertake the ‘tapping behaviour’ paper provided by Massey/Canterbury?</a:t>
            </a:r>
            <a:endParaRPr lang="en-NZ" sz="1800" dirty="0" smtClean="0"/>
          </a:p>
          <a:p>
            <a:pPr lvl="0"/>
            <a:r>
              <a:rPr lang="en-AU" sz="1800" dirty="0" smtClean="0"/>
              <a:t>How do we identify national/local priorities for further development?</a:t>
            </a:r>
          </a:p>
          <a:p>
            <a:pPr lvl="0"/>
            <a:r>
              <a:rPr lang="en-AU" sz="1800" dirty="0" smtClean="0"/>
              <a:t>How will we work to establish regional and national consistency?</a:t>
            </a:r>
            <a:endParaRPr lang="en-NZ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/>
              <a:t>3. Relationship Development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276" y="1416676"/>
            <a:ext cx="8184524" cy="4709488"/>
          </a:xfrm>
        </p:spPr>
        <p:txBody>
          <a:bodyPr/>
          <a:lstStyle/>
          <a:p>
            <a:pPr lvl="0"/>
            <a:r>
              <a:rPr lang="en-AU" sz="2400" dirty="0" smtClean="0"/>
              <a:t>Develop strong collaborative relationship with ministry SE in service provision and local priority development</a:t>
            </a:r>
            <a:endParaRPr lang="en-NZ" sz="2400" dirty="0" smtClean="0"/>
          </a:p>
          <a:p>
            <a:pPr lvl="0"/>
            <a:r>
              <a:rPr lang="en-AU" sz="2400" dirty="0" smtClean="0"/>
              <a:t>Develop positive relationships with cluster schools</a:t>
            </a:r>
            <a:endParaRPr lang="en-NZ" sz="2400" dirty="0" smtClean="0"/>
          </a:p>
          <a:p>
            <a:pPr lvl="0"/>
            <a:r>
              <a:rPr lang="en-AU" sz="2400" dirty="0" smtClean="0"/>
              <a:t>Clarify / re-establish the role and purpose of RTLB with  cluster schools and others</a:t>
            </a:r>
            <a:endParaRPr lang="en-NZ" sz="2400" dirty="0" smtClean="0"/>
          </a:p>
          <a:p>
            <a:pPr lvl="0"/>
            <a:r>
              <a:rPr lang="en-AU" sz="2400" dirty="0" smtClean="0"/>
              <a:t>Establish advisory group</a:t>
            </a:r>
            <a:endParaRPr lang="en-NZ" sz="2400" dirty="0" smtClean="0"/>
          </a:p>
          <a:p>
            <a:r>
              <a:rPr lang="en-AU" sz="2400" dirty="0" smtClean="0"/>
              <a:t>Other</a:t>
            </a:r>
            <a:endParaRPr lang="en-NZ" sz="2400" dirty="0" smtClean="0"/>
          </a:p>
          <a:p>
            <a:pPr>
              <a:buNone/>
            </a:pPr>
            <a:endParaRPr lang="en-NZ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400" dirty="0" smtClean="0"/>
              <a:t>4. Development of data and information gathering for planning and reporting</a:t>
            </a:r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9404"/>
            <a:ext cx="8686800" cy="4786760"/>
          </a:xfrm>
        </p:spPr>
        <p:txBody>
          <a:bodyPr/>
          <a:lstStyle/>
          <a:p>
            <a:r>
              <a:rPr lang="en-AU" sz="2400" u="sng" dirty="0" smtClean="0"/>
              <a:t>Set the platform</a:t>
            </a:r>
          </a:p>
          <a:p>
            <a:pPr>
              <a:buNone/>
            </a:pPr>
            <a:endParaRPr lang="en-NZ" sz="2800" dirty="0" smtClean="0"/>
          </a:p>
          <a:p>
            <a:pPr lvl="0"/>
            <a:r>
              <a:rPr lang="en-AU" sz="1800" dirty="0" smtClean="0"/>
              <a:t> Create/collect baseline data for the coming year(s) esp. the special education (learning and behaviour) issues within the cluster to inform further development</a:t>
            </a:r>
          </a:p>
          <a:p>
            <a:pPr lvl="0"/>
            <a:r>
              <a:rPr lang="en-AU" sz="1800" dirty="0" smtClean="0"/>
              <a:t>For reporting to clusters</a:t>
            </a:r>
          </a:p>
          <a:p>
            <a:pPr lvl="0"/>
            <a:r>
              <a:rPr lang="en-AU" sz="1800" dirty="0" smtClean="0"/>
              <a:t>For reporting to boards</a:t>
            </a:r>
          </a:p>
          <a:p>
            <a:pPr lvl="0"/>
            <a:r>
              <a:rPr lang="en-AU" sz="1800" dirty="0" smtClean="0"/>
              <a:t>For reporting to Ministry</a:t>
            </a:r>
            <a:endParaRPr lang="en-NZ" sz="1800" dirty="0" smtClean="0"/>
          </a:p>
          <a:p>
            <a:endParaRPr lang="en-NZ" sz="2400" dirty="0" smtClean="0"/>
          </a:p>
          <a:p>
            <a:r>
              <a:rPr lang="en-AU" sz="2400" u="sng" dirty="0" smtClean="0"/>
              <a:t>Other</a:t>
            </a:r>
            <a:endParaRPr lang="en-NZ" sz="2400" dirty="0" smtClean="0"/>
          </a:p>
          <a:p>
            <a:endParaRPr lang="en-NZ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2800" dirty="0" smtClean="0"/>
              <a:t>PLAN FORMAT AND SECTIONS</a:t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9404"/>
            <a:ext cx="8686800" cy="4786760"/>
          </a:xfrm>
        </p:spPr>
        <p:txBody>
          <a:bodyPr/>
          <a:lstStyle/>
          <a:p>
            <a:endParaRPr lang="en-NZ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7730" y="566671"/>
            <a:ext cx="8339070" cy="1519706"/>
          </a:xfrm>
        </p:spPr>
        <p:txBody>
          <a:bodyPr/>
          <a:lstStyle/>
          <a:p>
            <a:r>
              <a:rPr lang="en-NZ" sz="1800" dirty="0" smtClean="0">
                <a:solidFill>
                  <a:srgbClr val="FF0000"/>
                </a:solidFill>
              </a:rPr>
              <a:t/>
            </a:r>
            <a:br>
              <a:rPr lang="en-NZ" sz="1800" dirty="0" smtClean="0">
                <a:solidFill>
                  <a:srgbClr val="FF0000"/>
                </a:solidFill>
              </a:rPr>
            </a:br>
            <a:r>
              <a:rPr lang="en-NZ" sz="1800" dirty="0" smtClean="0">
                <a:solidFill>
                  <a:srgbClr val="FF0000"/>
                </a:solidFill>
              </a:rPr>
              <a:t/>
            </a:r>
            <a:br>
              <a:rPr lang="en-NZ" sz="1800" dirty="0" smtClean="0">
                <a:solidFill>
                  <a:srgbClr val="FF0000"/>
                </a:solidFill>
              </a:rPr>
            </a:br>
            <a:r>
              <a:rPr lang="en-NZ" sz="1800" dirty="0" smtClean="0">
                <a:solidFill>
                  <a:srgbClr val="FF0000"/>
                </a:solidFill>
              </a:rPr>
              <a:t>Section One </a:t>
            </a:r>
            <a:br>
              <a:rPr lang="en-NZ" sz="1800" dirty="0" smtClean="0">
                <a:solidFill>
                  <a:srgbClr val="FF0000"/>
                </a:solidFill>
              </a:rPr>
            </a:br>
            <a:r>
              <a:rPr lang="en-NZ" sz="2800" u="sng" dirty="0" smtClean="0">
                <a:solidFill>
                  <a:srgbClr val="FF0000"/>
                </a:solidFill>
              </a:rPr>
              <a:t/>
            </a:r>
            <a:br>
              <a:rPr lang="en-NZ" sz="2800" u="sng" dirty="0" smtClean="0">
                <a:solidFill>
                  <a:srgbClr val="FF0000"/>
                </a:solidFill>
              </a:rPr>
            </a:br>
            <a:r>
              <a:rPr lang="en-NZ" sz="2800" dirty="0" smtClean="0">
                <a:solidFill>
                  <a:srgbClr val="FF0000"/>
                </a:solidFill>
              </a:rPr>
              <a:t>Setting the scene and aspirations for the cluster</a:t>
            </a:r>
            <a:r>
              <a:rPr lang="en-NZ" sz="2800" u="sng" dirty="0" smtClean="0">
                <a:solidFill>
                  <a:srgbClr val="FF0000"/>
                </a:solidFill>
              </a:rPr>
              <a:t/>
            </a:r>
            <a:br>
              <a:rPr lang="en-NZ" sz="2800" u="sng" dirty="0" smtClean="0">
                <a:solidFill>
                  <a:srgbClr val="FF0000"/>
                </a:solidFill>
              </a:rPr>
            </a:br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9404"/>
            <a:ext cx="8686800" cy="4786760"/>
          </a:xfrm>
        </p:spPr>
        <p:txBody>
          <a:bodyPr/>
          <a:lstStyle/>
          <a:p>
            <a:endParaRPr lang="en-NZ" sz="2400" dirty="0" smtClean="0"/>
          </a:p>
          <a:p>
            <a:endParaRPr lang="en-NZ" sz="2400" dirty="0" smtClean="0"/>
          </a:p>
          <a:p>
            <a:r>
              <a:rPr lang="en-NZ" sz="2400" dirty="0" smtClean="0"/>
              <a:t>Context for the cluster (high level)</a:t>
            </a:r>
          </a:p>
          <a:p>
            <a:endParaRPr lang="en-NZ" sz="2400" dirty="0" smtClean="0"/>
          </a:p>
          <a:p>
            <a:r>
              <a:rPr lang="en-NZ" sz="2400" dirty="0" smtClean="0"/>
              <a:t>Vision for the cluster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z="1800" dirty="0" smtClean="0">
                <a:solidFill>
                  <a:srgbClr val="FF0000"/>
                </a:solidFill>
              </a:rPr>
              <a:t>Section Two</a:t>
            </a:r>
            <a:br>
              <a:rPr lang="en-NZ" sz="1800" dirty="0" smtClean="0">
                <a:solidFill>
                  <a:srgbClr val="FF0000"/>
                </a:solidFill>
              </a:rPr>
            </a:br>
            <a:r>
              <a:rPr lang="en-NZ" sz="1800" dirty="0" smtClean="0">
                <a:solidFill>
                  <a:srgbClr val="FF0000"/>
                </a:solidFill>
              </a:rPr>
              <a:t/>
            </a:r>
            <a:br>
              <a:rPr lang="en-NZ" sz="1800" dirty="0" smtClean="0">
                <a:solidFill>
                  <a:srgbClr val="FF0000"/>
                </a:solidFill>
              </a:rPr>
            </a:br>
            <a:r>
              <a:rPr lang="en-NZ" sz="2800" dirty="0" smtClean="0">
                <a:solidFill>
                  <a:srgbClr val="FF0000"/>
                </a:solidFill>
              </a:rPr>
              <a:t>Description of Your Cluster</a:t>
            </a:r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39404"/>
            <a:ext cx="8686800" cy="4786760"/>
          </a:xfrm>
        </p:spPr>
        <p:txBody>
          <a:bodyPr/>
          <a:lstStyle/>
          <a:p>
            <a:r>
              <a:rPr lang="en-NZ" sz="2400" dirty="0" smtClean="0"/>
              <a:t>Location – urban, rural, urban/rural mix</a:t>
            </a:r>
          </a:p>
          <a:p>
            <a:r>
              <a:rPr lang="en-NZ" sz="2400" dirty="0" smtClean="0"/>
              <a:t>Towns/Suburbs </a:t>
            </a:r>
          </a:p>
          <a:p>
            <a:r>
              <a:rPr lang="en-NZ" sz="2400" dirty="0" smtClean="0"/>
              <a:t>Lead School </a:t>
            </a:r>
          </a:p>
          <a:p>
            <a:r>
              <a:rPr lang="en-NZ" sz="2400" dirty="0" smtClean="0"/>
              <a:t>Teams</a:t>
            </a:r>
          </a:p>
          <a:p>
            <a:r>
              <a:rPr lang="en-NZ" sz="2400" dirty="0" smtClean="0"/>
              <a:t>Key personnel – principal, cluster manager, RTLB practice leaders, key contact at local Ministry, number of RTLB, </a:t>
            </a:r>
          </a:p>
          <a:p>
            <a:r>
              <a:rPr lang="en-NZ" sz="2400" dirty="0" smtClean="0"/>
              <a:t>Key issues and opportunities</a:t>
            </a:r>
          </a:p>
          <a:p>
            <a:r>
              <a:rPr lang="en-NZ" sz="2400" dirty="0" smtClean="0"/>
              <a:t>Number of learners – proportion Maori, proportion </a:t>
            </a:r>
            <a:r>
              <a:rPr lang="en-NZ" sz="2400" dirty="0" err="1" smtClean="0"/>
              <a:t>Pasifika</a:t>
            </a:r>
            <a:r>
              <a:rPr lang="en-NZ" sz="2400" dirty="0" smtClean="0"/>
              <a:t>, proportion others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30" y="416306"/>
            <a:ext cx="8229600" cy="1143000"/>
          </a:xfrm>
        </p:spPr>
        <p:txBody>
          <a:bodyPr/>
          <a:lstStyle/>
          <a:p>
            <a:pPr algn="ctr"/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154" y="1493949"/>
            <a:ext cx="8171645" cy="4889792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 </a:t>
            </a:r>
            <a:endParaRPr lang="en-NZ" sz="2400" dirty="0" smtClean="0"/>
          </a:p>
          <a:p>
            <a:r>
              <a:rPr lang="en-AU" sz="2000" b="1" u="sng" dirty="0" smtClean="0"/>
              <a:t>Background and information</a:t>
            </a:r>
            <a:endParaRPr lang="en-NZ" sz="2000" u="sng" dirty="0" smtClean="0"/>
          </a:p>
          <a:p>
            <a:r>
              <a:rPr lang="en-AU" sz="2000" dirty="0" smtClean="0"/>
              <a:t>What are the key issues facing the cluster? </a:t>
            </a:r>
            <a:endParaRPr lang="en-NZ" sz="2000" dirty="0" smtClean="0"/>
          </a:p>
          <a:p>
            <a:r>
              <a:rPr lang="en-AU" sz="2000" b="1" u="sng" dirty="0" smtClean="0"/>
              <a:t>Priorities</a:t>
            </a:r>
            <a:endParaRPr lang="en-NZ" sz="2000" u="sng" dirty="0" smtClean="0"/>
          </a:p>
          <a:p>
            <a:r>
              <a:rPr lang="en-AU" sz="2000" dirty="0" smtClean="0"/>
              <a:t>What are the top five to seven issues across the headings (above) to be addressed in 2012</a:t>
            </a:r>
          </a:p>
          <a:p>
            <a:r>
              <a:rPr lang="en-AU" sz="2000" b="1" u="sng" dirty="0" smtClean="0"/>
              <a:t>Steps</a:t>
            </a:r>
            <a:endParaRPr lang="en-NZ" sz="2000" u="sng" dirty="0" smtClean="0"/>
          </a:p>
          <a:p>
            <a:r>
              <a:rPr lang="en-AU" sz="2000" dirty="0" smtClean="0"/>
              <a:t>The steps required to address to these priorities</a:t>
            </a:r>
            <a:endParaRPr lang="en-NZ" sz="2000" dirty="0" smtClean="0"/>
          </a:p>
          <a:p>
            <a:r>
              <a:rPr lang="en-AU" sz="2000" b="1" u="sng" dirty="0" smtClean="0"/>
              <a:t>Risks</a:t>
            </a:r>
            <a:endParaRPr lang="en-NZ" sz="2000" u="sng" dirty="0" smtClean="0"/>
          </a:p>
          <a:p>
            <a:r>
              <a:rPr lang="en-AU" sz="2000" dirty="0" smtClean="0"/>
              <a:t>The risks we need to manage in addressing these issues</a:t>
            </a:r>
            <a:endParaRPr lang="en-NZ" sz="2000" dirty="0" smtClean="0"/>
          </a:p>
          <a:p>
            <a:r>
              <a:rPr lang="en-AU" sz="2000" b="1" u="sng" dirty="0" smtClean="0"/>
              <a:t>Reporting</a:t>
            </a:r>
            <a:endParaRPr lang="en-NZ" sz="2000" u="sng" dirty="0" smtClean="0"/>
          </a:p>
          <a:p>
            <a:r>
              <a:rPr lang="en-AU" sz="2000" dirty="0" smtClean="0"/>
              <a:t>What will success look like? What we hope to have achieved by the end of 2012?</a:t>
            </a:r>
            <a:endParaRPr lang="en-NZ" sz="2000" dirty="0" smtClean="0"/>
          </a:p>
          <a:p>
            <a:endParaRPr lang="en-NZ" sz="40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29555" y="100005"/>
            <a:ext cx="513867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Section 3.1</a:t>
            </a:r>
          </a:p>
          <a:p>
            <a:pPr lvl="0" algn="l" eaLnBrk="1" hangingPunct="1"/>
            <a:endParaRPr lang="en-AU" sz="2800" dirty="0" smtClean="0">
              <a:solidFill>
                <a:srgbClr val="FF0000"/>
              </a:solidFill>
              <a:latin typeface="Calibri" pitchFamily="34" charset="0"/>
              <a:cs typeface="Tahoma" pitchFamily="34" charset="0"/>
            </a:endParaRPr>
          </a:p>
          <a:p>
            <a:pPr lvl="0" algn="l" eaLnBrk="1" hangingPunct="1"/>
            <a:r>
              <a:rPr lang="en-AU" sz="2800" dirty="0" smtClean="0">
                <a:solidFill>
                  <a:srgbClr val="FF0000"/>
                </a:solidFill>
              </a:rPr>
              <a:t>Organisational infrastructure </a:t>
            </a:r>
            <a:endParaRPr kumimoji="0" lang="en-N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30" y="416306"/>
            <a:ext cx="8229600" cy="1143000"/>
          </a:xfrm>
        </p:spPr>
        <p:txBody>
          <a:bodyPr/>
          <a:lstStyle/>
          <a:p>
            <a:pPr algn="ctr"/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154" y="1493949"/>
            <a:ext cx="8171645" cy="4889792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 </a:t>
            </a:r>
            <a:endParaRPr lang="en-NZ" sz="2400" dirty="0" smtClean="0"/>
          </a:p>
          <a:p>
            <a:r>
              <a:rPr lang="en-AU" sz="2000" b="1" u="sng" dirty="0" smtClean="0"/>
              <a:t>Background and information</a:t>
            </a:r>
            <a:endParaRPr lang="en-NZ" sz="2000" u="sng" dirty="0" smtClean="0"/>
          </a:p>
          <a:p>
            <a:r>
              <a:rPr lang="en-AU" sz="2000" dirty="0" smtClean="0"/>
              <a:t>What are the key issues facing the cluster? </a:t>
            </a:r>
            <a:endParaRPr lang="en-NZ" sz="2000" dirty="0" smtClean="0"/>
          </a:p>
          <a:p>
            <a:r>
              <a:rPr lang="en-AU" sz="2000" b="1" u="sng" dirty="0" smtClean="0"/>
              <a:t>Priorities</a:t>
            </a:r>
            <a:endParaRPr lang="en-NZ" sz="2000" u="sng" dirty="0" smtClean="0"/>
          </a:p>
          <a:p>
            <a:r>
              <a:rPr lang="en-AU" sz="2000" dirty="0" smtClean="0"/>
              <a:t>What are the top five to seven issues across the headings (above) to be addressed in 2012</a:t>
            </a:r>
          </a:p>
          <a:p>
            <a:r>
              <a:rPr lang="en-AU" sz="2000" b="1" u="sng" dirty="0" smtClean="0"/>
              <a:t>Steps</a:t>
            </a:r>
            <a:endParaRPr lang="en-NZ" sz="2000" u="sng" dirty="0" smtClean="0"/>
          </a:p>
          <a:p>
            <a:r>
              <a:rPr lang="en-AU" sz="2000" dirty="0" smtClean="0"/>
              <a:t>The steps required to address to these priorities</a:t>
            </a:r>
            <a:endParaRPr lang="en-NZ" sz="2000" dirty="0" smtClean="0"/>
          </a:p>
          <a:p>
            <a:r>
              <a:rPr lang="en-AU" sz="2000" b="1" u="sng" dirty="0" smtClean="0"/>
              <a:t>Risks</a:t>
            </a:r>
            <a:endParaRPr lang="en-NZ" sz="2000" u="sng" dirty="0" smtClean="0"/>
          </a:p>
          <a:p>
            <a:r>
              <a:rPr lang="en-AU" sz="2000" dirty="0" smtClean="0"/>
              <a:t>The risks we need to manage in addressing these issues</a:t>
            </a:r>
            <a:endParaRPr lang="en-NZ" sz="2000" dirty="0" smtClean="0"/>
          </a:p>
          <a:p>
            <a:r>
              <a:rPr lang="en-AU" sz="2000" b="1" u="sng" dirty="0" smtClean="0"/>
              <a:t>Reporting</a:t>
            </a:r>
            <a:endParaRPr lang="en-NZ" sz="2000" u="sng" dirty="0" smtClean="0"/>
          </a:p>
          <a:p>
            <a:r>
              <a:rPr lang="en-AU" sz="2000" dirty="0" smtClean="0"/>
              <a:t>What will success look like? What we hope to have achieved by the end of 2012?</a:t>
            </a:r>
            <a:endParaRPr lang="en-NZ" sz="2000" dirty="0" smtClean="0"/>
          </a:p>
          <a:p>
            <a:endParaRPr lang="en-NZ" sz="40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29555" y="176949"/>
            <a:ext cx="513867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Section 3.2</a:t>
            </a:r>
          </a:p>
          <a:p>
            <a:pPr lvl="0" algn="l" eaLnBrk="1" hangingPunct="1"/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NZ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Service Development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30" y="416306"/>
            <a:ext cx="8229600" cy="1143000"/>
          </a:xfrm>
        </p:spPr>
        <p:txBody>
          <a:bodyPr/>
          <a:lstStyle/>
          <a:p>
            <a:pPr algn="ctr"/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154" y="1493949"/>
            <a:ext cx="8171645" cy="4889792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 </a:t>
            </a:r>
            <a:endParaRPr lang="en-NZ" sz="2400" dirty="0" smtClean="0"/>
          </a:p>
          <a:p>
            <a:r>
              <a:rPr lang="en-AU" sz="2000" b="1" u="sng" dirty="0" smtClean="0"/>
              <a:t>Background and information</a:t>
            </a:r>
            <a:endParaRPr lang="en-NZ" sz="2000" u="sng" dirty="0" smtClean="0"/>
          </a:p>
          <a:p>
            <a:r>
              <a:rPr lang="en-AU" sz="2000" dirty="0" smtClean="0"/>
              <a:t>What are the key issues facing the cluster? </a:t>
            </a:r>
            <a:endParaRPr lang="en-NZ" sz="2000" dirty="0" smtClean="0"/>
          </a:p>
          <a:p>
            <a:r>
              <a:rPr lang="en-AU" sz="2000" b="1" u="sng" dirty="0" smtClean="0"/>
              <a:t>Priorities</a:t>
            </a:r>
            <a:endParaRPr lang="en-NZ" sz="2000" u="sng" dirty="0" smtClean="0"/>
          </a:p>
          <a:p>
            <a:r>
              <a:rPr lang="en-AU" sz="2000" dirty="0" smtClean="0"/>
              <a:t>What are the top five to seven issues across the headings (above) to be addressed in 2012</a:t>
            </a:r>
          </a:p>
          <a:p>
            <a:r>
              <a:rPr lang="en-AU" sz="2000" b="1" u="sng" dirty="0" smtClean="0"/>
              <a:t>Steps</a:t>
            </a:r>
            <a:endParaRPr lang="en-NZ" sz="2000" u="sng" dirty="0" smtClean="0"/>
          </a:p>
          <a:p>
            <a:r>
              <a:rPr lang="en-AU" sz="2000" dirty="0" smtClean="0"/>
              <a:t>The steps required to address to these priorities</a:t>
            </a:r>
            <a:endParaRPr lang="en-NZ" sz="2000" dirty="0" smtClean="0"/>
          </a:p>
          <a:p>
            <a:r>
              <a:rPr lang="en-AU" sz="2000" b="1" u="sng" dirty="0" smtClean="0"/>
              <a:t>Risks</a:t>
            </a:r>
            <a:endParaRPr lang="en-NZ" sz="2000" u="sng" dirty="0" smtClean="0"/>
          </a:p>
          <a:p>
            <a:r>
              <a:rPr lang="en-AU" sz="2000" dirty="0" smtClean="0"/>
              <a:t>The risks we need to manage in addressing these issues</a:t>
            </a:r>
            <a:endParaRPr lang="en-NZ" sz="2000" dirty="0" smtClean="0"/>
          </a:p>
          <a:p>
            <a:r>
              <a:rPr lang="en-AU" sz="2000" b="1" u="sng" dirty="0" smtClean="0"/>
              <a:t>Reporting</a:t>
            </a:r>
            <a:endParaRPr lang="en-NZ" sz="2000" u="sng" dirty="0" smtClean="0"/>
          </a:p>
          <a:p>
            <a:r>
              <a:rPr lang="en-AU" sz="2000" dirty="0" smtClean="0"/>
              <a:t>What will success look like? What we hope to have achieved by the end of 2012?</a:t>
            </a:r>
            <a:endParaRPr lang="en-NZ" sz="2000" dirty="0" smtClean="0"/>
          </a:p>
          <a:p>
            <a:endParaRPr lang="en-NZ" sz="40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29555" y="238506"/>
            <a:ext cx="513867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endParaRPr kumimoji="0" lang="en-A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Section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3.3</a:t>
            </a: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Relationshi</a:t>
            </a:r>
            <a:r>
              <a:rPr lang="en-NZ" sz="2800" dirty="0" smtClean="0">
                <a:solidFill>
                  <a:srgbClr val="FF0000"/>
                </a:solidFill>
                <a:latin typeface="Arial" pitchFamily="34" charset="0"/>
              </a:rPr>
              <a:t>p Development</a:t>
            </a:r>
            <a:endParaRPr kumimoji="0" lang="en-NZ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30" y="416306"/>
            <a:ext cx="8229600" cy="1143000"/>
          </a:xfrm>
        </p:spPr>
        <p:txBody>
          <a:bodyPr/>
          <a:lstStyle/>
          <a:p>
            <a:pPr algn="ctr"/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154" y="1493949"/>
            <a:ext cx="8171645" cy="4889792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 </a:t>
            </a:r>
            <a:endParaRPr lang="en-NZ" sz="2400" dirty="0" smtClean="0"/>
          </a:p>
          <a:p>
            <a:r>
              <a:rPr lang="en-NZ" sz="2400" dirty="0" smtClean="0"/>
              <a:t>Who informed the plan </a:t>
            </a:r>
          </a:p>
          <a:p>
            <a:r>
              <a:rPr lang="en-NZ" sz="2400" dirty="0" smtClean="0"/>
              <a:t>Comment on process</a:t>
            </a:r>
          </a:p>
          <a:p>
            <a:r>
              <a:rPr lang="en-NZ" sz="2400" dirty="0" smtClean="0"/>
              <a:t>Limitations</a:t>
            </a:r>
          </a:p>
          <a:p>
            <a:endParaRPr lang="en-NZ" sz="24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5155" y="269285"/>
            <a:ext cx="717353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endParaRPr kumimoji="0" lang="en-A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Section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Four</a:t>
            </a:r>
          </a:p>
          <a:p>
            <a:pPr lvl="0" algn="l" eaLnBrk="1" hangingPunct="1"/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Briefly describe how the needs analysis was developed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2800" dirty="0" smtClean="0"/>
              <a:t>Context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1374"/>
            <a:ext cx="8229600" cy="4464789"/>
          </a:xfrm>
        </p:spPr>
        <p:txBody>
          <a:bodyPr/>
          <a:lstStyle/>
          <a:p>
            <a:pPr lvl="0"/>
            <a:r>
              <a:rPr lang="en-AU" sz="2000" dirty="0" smtClean="0"/>
              <a:t>The establishment of a new and effective national RTLB service</a:t>
            </a:r>
            <a:endParaRPr lang="en-NZ" sz="2000" dirty="0" smtClean="0"/>
          </a:p>
          <a:p>
            <a:r>
              <a:rPr lang="en-AU" sz="2000" dirty="0" smtClean="0"/>
              <a:t>Continuum </a:t>
            </a:r>
            <a:r>
              <a:rPr lang="en-AU" sz="2000" dirty="0" smtClean="0"/>
              <a:t>of service for students with special needs</a:t>
            </a:r>
            <a:endParaRPr lang="en-NZ" sz="2000" dirty="0" smtClean="0"/>
          </a:p>
          <a:p>
            <a:r>
              <a:rPr lang="en-AU" sz="2000" dirty="0" smtClean="0"/>
              <a:t>Success </a:t>
            </a:r>
            <a:r>
              <a:rPr lang="en-AU" sz="2000" dirty="0" smtClean="0"/>
              <a:t>for All &amp; Positive Behaviour for Learning</a:t>
            </a:r>
            <a:endParaRPr lang="en-NZ" sz="2000" dirty="0" smtClean="0"/>
          </a:p>
          <a:p>
            <a:r>
              <a:rPr lang="en-AU" sz="2000" dirty="0" smtClean="0"/>
              <a:t>Reducing </a:t>
            </a:r>
            <a:r>
              <a:rPr lang="en-AU" sz="2000" dirty="0" smtClean="0"/>
              <a:t>the tail of under-achievement</a:t>
            </a:r>
            <a:endParaRPr lang="en-NZ" sz="2000" dirty="0" smtClean="0"/>
          </a:p>
          <a:p>
            <a:r>
              <a:rPr lang="en-AU" sz="2000" dirty="0" smtClean="0"/>
              <a:t>Better </a:t>
            </a:r>
            <a:r>
              <a:rPr lang="en-AU" sz="2000" dirty="0" smtClean="0"/>
              <a:t>outcomes for Māori students (Ka </a:t>
            </a:r>
            <a:r>
              <a:rPr lang="en-AU" sz="2000" dirty="0" err="1" smtClean="0"/>
              <a:t>Hikitia</a:t>
            </a:r>
            <a:r>
              <a:rPr lang="en-AU" sz="2000" dirty="0" smtClean="0"/>
              <a:t>)</a:t>
            </a:r>
            <a:endParaRPr lang="en-NZ" sz="2000" dirty="0" smtClean="0"/>
          </a:p>
          <a:p>
            <a:r>
              <a:rPr lang="en-AU" sz="2000" dirty="0" smtClean="0"/>
              <a:t>Better </a:t>
            </a:r>
            <a:r>
              <a:rPr lang="en-AU" sz="2000" dirty="0" smtClean="0"/>
              <a:t>outcomes for </a:t>
            </a:r>
            <a:r>
              <a:rPr lang="en-AU" sz="2000" dirty="0" err="1" smtClean="0"/>
              <a:t>Pasifika</a:t>
            </a:r>
            <a:r>
              <a:rPr lang="en-AU" sz="2000" dirty="0" smtClean="0"/>
              <a:t> </a:t>
            </a:r>
            <a:r>
              <a:rPr lang="en-AU" sz="2000" dirty="0" smtClean="0"/>
              <a:t>students (</a:t>
            </a:r>
            <a:r>
              <a:rPr lang="en-AU" sz="2000" dirty="0" err="1" smtClean="0"/>
              <a:t>Pasifika</a:t>
            </a:r>
            <a:r>
              <a:rPr lang="en-AU" sz="2000" dirty="0" smtClean="0"/>
              <a:t> </a:t>
            </a:r>
            <a:r>
              <a:rPr lang="en-AU" sz="2000" dirty="0" smtClean="0"/>
              <a:t>Education Plan)</a:t>
            </a:r>
            <a:endParaRPr lang="en-NZ" sz="2000" dirty="0" smtClean="0"/>
          </a:p>
          <a:p>
            <a:r>
              <a:rPr lang="en-AU" sz="2000" dirty="0" smtClean="0"/>
              <a:t>Improved </a:t>
            </a:r>
            <a:r>
              <a:rPr lang="en-AU" sz="2000" dirty="0" smtClean="0"/>
              <a:t>behaviour services</a:t>
            </a:r>
            <a:endParaRPr lang="en-NZ" sz="2000" dirty="0" smtClean="0"/>
          </a:p>
          <a:p>
            <a:r>
              <a:rPr lang="en-AU" sz="2000" dirty="0" smtClean="0"/>
              <a:t>Evidence </a:t>
            </a:r>
            <a:r>
              <a:rPr lang="en-AU" sz="2000" dirty="0" smtClean="0"/>
              <a:t>based services</a:t>
            </a:r>
            <a:endParaRPr lang="en-NZ" sz="2000" dirty="0" smtClean="0"/>
          </a:p>
          <a:p>
            <a:r>
              <a:rPr lang="en-AU" sz="2000" dirty="0" smtClean="0"/>
              <a:t>Needs-based </a:t>
            </a:r>
            <a:r>
              <a:rPr lang="en-AU" sz="2000" dirty="0" smtClean="0"/>
              <a:t>services</a:t>
            </a:r>
          </a:p>
          <a:p>
            <a:r>
              <a:rPr lang="en-AU" sz="2000" dirty="0" smtClean="0"/>
              <a:t>Outcomes and accountability</a:t>
            </a:r>
          </a:p>
          <a:p>
            <a:r>
              <a:rPr lang="en-AU" sz="2000" dirty="0" smtClean="0"/>
              <a:t>Working together</a:t>
            </a:r>
            <a:endParaRPr lang="en-NZ" sz="2000" dirty="0" smtClean="0"/>
          </a:p>
          <a:p>
            <a:pPr>
              <a:buNone/>
            </a:pPr>
            <a:r>
              <a:rPr lang="en-AU" sz="2000" dirty="0" smtClean="0"/>
              <a:t> </a:t>
            </a:r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30" y="416306"/>
            <a:ext cx="8229600" cy="1143000"/>
          </a:xfrm>
        </p:spPr>
        <p:txBody>
          <a:bodyPr/>
          <a:lstStyle/>
          <a:p>
            <a:pPr algn="ctr"/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154" y="1493949"/>
            <a:ext cx="8171645" cy="4889792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 </a:t>
            </a:r>
            <a:endParaRPr lang="en-NZ" sz="2400" dirty="0" smtClean="0"/>
          </a:p>
          <a:p>
            <a:r>
              <a:rPr lang="en-NZ" sz="2400" dirty="0" smtClean="0"/>
              <a:t>Board Chair (comment?)</a:t>
            </a:r>
          </a:p>
          <a:p>
            <a:r>
              <a:rPr lang="en-NZ" sz="2400" dirty="0" smtClean="0"/>
              <a:t>Principal       (comment?)</a:t>
            </a:r>
          </a:p>
          <a:p>
            <a:r>
              <a:rPr lang="en-NZ" sz="2400" dirty="0" smtClean="0"/>
              <a:t>RTLB Manager  (comment?)</a:t>
            </a:r>
          </a:p>
          <a:p>
            <a:r>
              <a:rPr lang="en-NZ" sz="2400" dirty="0" smtClean="0"/>
              <a:t>Local Ministry      (comment?)</a:t>
            </a:r>
          </a:p>
          <a:p>
            <a:r>
              <a:rPr lang="en-NZ" sz="2400" dirty="0" smtClean="0"/>
              <a:t>Others?  - Advisory Group, RTLB, </a:t>
            </a:r>
            <a:r>
              <a:rPr lang="en-NZ" sz="2400" dirty="0" err="1" smtClean="0"/>
              <a:t>iwi</a:t>
            </a:r>
            <a:r>
              <a:rPr lang="en-NZ" sz="2400" dirty="0" smtClean="0"/>
              <a:t>, </a:t>
            </a:r>
            <a:r>
              <a:rPr lang="en-NZ" sz="2400" dirty="0" err="1" smtClean="0"/>
              <a:t>pasifika</a:t>
            </a:r>
            <a:endParaRPr lang="en-NZ" sz="2400" dirty="0" smtClean="0"/>
          </a:p>
          <a:p>
            <a:endParaRPr lang="en-NZ" sz="24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5155" y="269285"/>
            <a:ext cx="717353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endParaRPr kumimoji="0" lang="en-A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Section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Five</a:t>
            </a:r>
          </a:p>
          <a:p>
            <a:pPr lvl="0" algn="l" eaLnBrk="1" hangingPunct="1"/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                   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Sign</a:t>
            </a:r>
            <a:r>
              <a:rPr kumimoji="0" lang="en-AU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Off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30" y="416306"/>
            <a:ext cx="8229600" cy="1143000"/>
          </a:xfrm>
        </p:spPr>
        <p:txBody>
          <a:bodyPr/>
          <a:lstStyle/>
          <a:p>
            <a:pPr algn="ctr"/>
            <a:r>
              <a:rPr lang="en-NZ" sz="2800" dirty="0" smtClean="0"/>
              <a:t/>
            </a:r>
            <a:br>
              <a:rPr lang="en-NZ" sz="2800" dirty="0" smtClean="0"/>
            </a:br>
            <a:endParaRPr lang="en-GB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5154" y="1493949"/>
            <a:ext cx="8171645" cy="4889792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 </a:t>
            </a:r>
            <a:endParaRPr lang="en-NZ" sz="2400" dirty="0" smtClean="0"/>
          </a:p>
          <a:p>
            <a:endParaRPr lang="en-NZ" sz="24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5155" y="269285"/>
            <a:ext cx="717353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1" hangingPunct="1"/>
            <a:endParaRPr kumimoji="0" lang="en-A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Section</a:t>
            </a:r>
            <a:r>
              <a:rPr kumimoji="0" lang="en-AU" sz="1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Six</a:t>
            </a:r>
          </a:p>
          <a:p>
            <a:pPr lvl="0" algn="l" eaLnBrk="1" hangingPunct="1"/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lvl="0" algn="l" eaLnBrk="1" hangingPunct="1"/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                    </a:t>
            </a: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Reporting dates and reporting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545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NZ" sz="2400" dirty="0" smtClean="0"/>
              <a:t>RTLB Integrated planning and delivery</a:t>
            </a:r>
            <a:endParaRPr lang="en-GB" sz="2400" dirty="0" smtClean="0"/>
          </a:p>
        </p:txBody>
      </p:sp>
      <p:sp>
        <p:nvSpPr>
          <p:cNvPr id="6" name="Oval 5"/>
          <p:cNvSpPr/>
          <p:nvPr/>
        </p:nvSpPr>
        <p:spPr>
          <a:xfrm>
            <a:off x="1506828" y="656823"/>
            <a:ext cx="5988676" cy="5796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87129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Z" sz="3600" b="1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72107060"/>
              </p:ext>
            </p:extLst>
          </p:nvPr>
        </p:nvGraphicFramePr>
        <p:xfrm>
          <a:off x="457200" y="1223494"/>
          <a:ext cx="8229600" cy="5317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359445" y="2651660"/>
            <a:ext cx="1784555" cy="115212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dirty="0" smtClean="0">
                <a:solidFill>
                  <a:sysClr val="windowText" lastClr="000000"/>
                </a:solidFill>
              </a:rPr>
              <a:t>Needs analysis, planning and reporting &amp; advisory group</a:t>
            </a:r>
            <a:endParaRPr lang="en-NZ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6478" y="1910866"/>
            <a:ext cx="1676400" cy="11531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 smtClean="0">
                <a:solidFill>
                  <a:sysClr val="windowText" lastClr="000000"/>
                </a:solidFill>
              </a:rPr>
              <a:t>Fund management and RTLB &amp; practice leadership</a:t>
            </a:r>
            <a:endParaRPr lang="en-NZ" sz="1200" dirty="0">
              <a:solidFill>
                <a:sysClr val="windowText" lastClr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4244846"/>
            <a:ext cx="1676400" cy="873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>
                <a:solidFill>
                  <a:sysClr val="windowText" lastClr="000000"/>
                </a:solidFill>
              </a:rPr>
              <a:t>Performance agreements</a:t>
            </a:r>
            <a:endParaRPr lang="en-NZ" sz="1600" dirty="0">
              <a:solidFill>
                <a:sysClr val="windowText" lastClr="00000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5400000">
            <a:off x="6423990" y="2558259"/>
            <a:ext cx="381000" cy="134178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13" name="Down Arrow 12"/>
          <p:cNvSpPr/>
          <p:nvPr/>
        </p:nvSpPr>
        <p:spPr>
          <a:xfrm rot="16200000">
            <a:off x="2477336" y="3219877"/>
            <a:ext cx="381000" cy="1399767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14" name="Down Arrow 13"/>
          <p:cNvSpPr/>
          <p:nvPr/>
        </p:nvSpPr>
        <p:spPr>
          <a:xfrm rot="15687236">
            <a:off x="2575228" y="3733987"/>
            <a:ext cx="381000" cy="167422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15" name="Rounded Rectangle 14"/>
          <p:cNvSpPr/>
          <p:nvPr/>
        </p:nvSpPr>
        <p:spPr>
          <a:xfrm>
            <a:off x="7423356" y="3918308"/>
            <a:ext cx="1676400" cy="873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>
                <a:solidFill>
                  <a:sysClr val="windowText" lastClr="000000"/>
                </a:solidFill>
              </a:rPr>
              <a:t>RTLB recruitment, training</a:t>
            </a:r>
            <a:endParaRPr lang="en-NZ" sz="1600" dirty="0">
              <a:solidFill>
                <a:sysClr val="windowText" lastClr="00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5400000">
            <a:off x="6125240" y="3547172"/>
            <a:ext cx="381000" cy="186694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17" name="Rounded Rectangle 16"/>
          <p:cNvSpPr/>
          <p:nvPr/>
        </p:nvSpPr>
        <p:spPr>
          <a:xfrm>
            <a:off x="176981" y="5247663"/>
            <a:ext cx="1676400" cy="873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>
                <a:solidFill>
                  <a:sysClr val="windowText" lastClr="000000"/>
                </a:solidFill>
              </a:rPr>
              <a:t>Teachers and schools</a:t>
            </a:r>
            <a:endParaRPr lang="en-NZ" sz="1600" dirty="0">
              <a:solidFill>
                <a:sysClr val="windowText" lastClr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15276527">
            <a:off x="2714902" y="4693549"/>
            <a:ext cx="381000" cy="1950269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19" name="Rounded Rectangle 18"/>
          <p:cNvSpPr/>
          <p:nvPr/>
        </p:nvSpPr>
        <p:spPr>
          <a:xfrm>
            <a:off x="7394533" y="1716514"/>
            <a:ext cx="1676400" cy="7721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>
                <a:solidFill>
                  <a:sysClr val="windowText" lastClr="000000"/>
                </a:solidFill>
              </a:rPr>
              <a:t>Change Management &amp; Leadership</a:t>
            </a:r>
            <a:endParaRPr lang="en-NZ" sz="1200" dirty="0">
              <a:solidFill>
                <a:sysClr val="windowText" lastClr="00000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4593493">
            <a:off x="6528073" y="1715292"/>
            <a:ext cx="381000" cy="128743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1" name="TextBox 20"/>
          <p:cNvSpPr txBox="1"/>
          <p:nvPr/>
        </p:nvSpPr>
        <p:spPr>
          <a:xfrm>
            <a:off x="3707904" y="643945"/>
            <a:ext cx="1793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0" dirty="0" smtClean="0">
                <a:solidFill>
                  <a:schemeClr val="tx1"/>
                </a:solidFill>
              </a:rPr>
              <a:t>District/regional &amp; national</a:t>
            </a:r>
            <a:r>
              <a:rPr lang="en-NZ" dirty="0" smtClean="0">
                <a:solidFill>
                  <a:schemeClr val="bg1"/>
                </a:solidFill>
              </a:rPr>
              <a:t> 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387245" y="4941168"/>
            <a:ext cx="1676400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solidFill>
                  <a:sysClr val="windowText" lastClr="000000"/>
                </a:solidFill>
              </a:rPr>
              <a:t>RTLB PLD</a:t>
            </a:r>
            <a:endParaRPr lang="en-NZ" sz="1600" dirty="0">
              <a:solidFill>
                <a:sysClr val="windowText" lastClr="0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357749" y="5703759"/>
            <a:ext cx="1676400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solidFill>
                  <a:sysClr val="windowText" lastClr="000000"/>
                </a:solidFill>
              </a:rPr>
              <a:t>Individuals</a:t>
            </a:r>
            <a:endParaRPr lang="en-NZ" sz="1600" dirty="0">
              <a:solidFill>
                <a:sysClr val="windowText" lastClr="000000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5400000">
            <a:off x="6287079" y="4450225"/>
            <a:ext cx="381000" cy="150690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5" name="Down Arrow 24"/>
          <p:cNvSpPr/>
          <p:nvPr/>
        </p:nvSpPr>
        <p:spPr>
          <a:xfrm rot="5948631">
            <a:off x="6066877" y="4836949"/>
            <a:ext cx="381000" cy="194555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6" name="Rounded Rectangle 25"/>
          <p:cNvSpPr/>
          <p:nvPr/>
        </p:nvSpPr>
        <p:spPr>
          <a:xfrm>
            <a:off x="184706" y="3237739"/>
            <a:ext cx="1676400" cy="873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dirty="0" smtClean="0">
                <a:solidFill>
                  <a:sysClr val="windowText" lastClr="000000"/>
                </a:solidFill>
              </a:rPr>
              <a:t>Referral processes </a:t>
            </a:r>
            <a:endParaRPr lang="en-NZ" sz="1600" dirty="0">
              <a:solidFill>
                <a:sysClr val="windowText" lastClr="000000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18187887">
            <a:off x="2728405" y="1908182"/>
            <a:ext cx="381000" cy="2022729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8" name="Rounded Rectangle 27"/>
          <p:cNvSpPr/>
          <p:nvPr/>
        </p:nvSpPr>
        <p:spPr>
          <a:xfrm rot="10800000" flipV="1">
            <a:off x="261932" y="669590"/>
            <a:ext cx="1482340" cy="114551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 smtClean="0">
                <a:solidFill>
                  <a:sysClr val="windowText" lastClr="000000"/>
                </a:solidFill>
              </a:rPr>
              <a:t>Communication&amp; relationship leadership  &amp; local priorities</a:t>
            </a:r>
            <a:endParaRPr lang="en-NZ" sz="1200" dirty="0">
              <a:solidFill>
                <a:sysClr val="windowText" lastClr="000000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rot="18187887" flipH="1">
            <a:off x="2413035" y="885132"/>
            <a:ext cx="427078" cy="1490061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0" name="Rounded Rectangle 29"/>
          <p:cNvSpPr/>
          <p:nvPr/>
        </p:nvSpPr>
        <p:spPr>
          <a:xfrm>
            <a:off x="7379594" y="515154"/>
            <a:ext cx="1764406" cy="83712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 smtClean="0">
                <a:solidFill>
                  <a:sysClr val="windowText" lastClr="000000"/>
                </a:solidFill>
              </a:rPr>
              <a:t>National priorities, Ministry contract and support &amp; federation</a:t>
            </a:r>
            <a:endParaRPr lang="en-NZ" sz="1200" dirty="0">
              <a:solidFill>
                <a:sysClr val="windowText" lastClr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 rot="4593493">
            <a:off x="6448652" y="438137"/>
            <a:ext cx="381000" cy="128743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2" name="Down Arrow 31"/>
          <p:cNvSpPr/>
          <p:nvPr/>
        </p:nvSpPr>
        <p:spPr>
          <a:xfrm rot="4593493">
            <a:off x="6429131" y="731457"/>
            <a:ext cx="381218" cy="140907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2800" dirty="0" smtClean="0"/>
              <a:t>Vision for Our Cluster for 2012 and out to 2016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462"/>
            <a:ext cx="8229600" cy="5005702"/>
          </a:xfrm>
        </p:spPr>
        <p:txBody>
          <a:bodyPr/>
          <a:lstStyle/>
          <a:p>
            <a:endParaRPr lang="en-NZ" sz="2000" dirty="0" smtClean="0"/>
          </a:p>
          <a:p>
            <a:r>
              <a:rPr lang="en-NZ" sz="3200" u="sng" dirty="0" smtClean="0"/>
              <a:t>For 2012</a:t>
            </a:r>
          </a:p>
          <a:p>
            <a:endParaRPr lang="en-NZ" sz="2000" dirty="0" smtClean="0"/>
          </a:p>
          <a:p>
            <a:r>
              <a:rPr lang="en-NZ" sz="2000" dirty="0" smtClean="0"/>
              <a:t>xxxxxxxxxxxxxxxxxxxxxxxxxxxxxxxxxxxxxxxxxxxxxxxxxxxxxxxxxxxxxxxxxxxxxxxxxxxxxxxxxxxxxxxxxxxxxxxxxxxxxxxxxxxxxxxxxxxxxxxxxxxxxxxxxxxxxxxxxxxxxxxxxxxxxxxxxxxxxxxxxxxxxxxxxxxxxxxxxxxx</a:t>
            </a:r>
          </a:p>
          <a:p>
            <a:endParaRPr lang="en-NZ" sz="2000" dirty="0" smtClean="0"/>
          </a:p>
          <a:p>
            <a:endParaRPr lang="en-NZ" sz="2000" dirty="0" smtClean="0"/>
          </a:p>
          <a:p>
            <a:pPr>
              <a:buNone/>
            </a:pPr>
            <a:r>
              <a:rPr lang="en-NZ" u="sng" dirty="0" smtClean="0"/>
              <a:t>To 2016</a:t>
            </a:r>
          </a:p>
          <a:p>
            <a:pPr>
              <a:buNone/>
            </a:pPr>
            <a:r>
              <a:rPr lang="en-NZ" sz="2000" u="sng" dirty="0" smtClean="0"/>
              <a:t>xxxxxxxxxxxxxxxxxxxxxxxxxxxxxxxxxxxxxxxxxxxxxxxxxxxxxxxxxxxxxxxxxxxxxxxxxxxxxxxxxxxxxxxxxxxxxxxxxxxxxxxxxxxxxxxxxxxxxxxxxxxxxxxxxxxxxxxxxxxxxxxxxxxxxxxxxxxxxxxxxxxxxxxxxxxxxxxxxxxx</a:t>
            </a:r>
            <a:endParaRPr lang="en-NZ" sz="2000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2800" dirty="0" smtClean="0"/>
              <a:t>Needs Analysis - focus on four key issues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442" y="1725769"/>
            <a:ext cx="8229600" cy="434887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sz="2000" b="1" dirty="0" smtClean="0"/>
              <a:t>Organisational infrastructure, processes and systems  </a:t>
            </a:r>
          </a:p>
          <a:p>
            <a:pPr marL="457200" indent="-457200">
              <a:buFont typeface="+mj-lt"/>
              <a:buAutoNum type="arabicPeriod"/>
            </a:pPr>
            <a:endParaRPr lang="en-A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000" b="1" dirty="0" smtClean="0"/>
              <a:t>Service development</a:t>
            </a:r>
          </a:p>
          <a:p>
            <a:pPr marL="457200" indent="-457200">
              <a:buFont typeface="+mj-lt"/>
              <a:buAutoNum type="arabicPeriod"/>
            </a:pPr>
            <a:endParaRPr lang="en-A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000" b="1" dirty="0" smtClean="0"/>
              <a:t>Relationship development </a:t>
            </a:r>
          </a:p>
          <a:p>
            <a:pPr marL="457200" indent="-457200">
              <a:buFont typeface="+mj-lt"/>
              <a:buAutoNum type="arabicPeriod"/>
            </a:pPr>
            <a:endParaRPr lang="en-A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000" b="1" dirty="0" smtClean="0"/>
              <a:t>Development of data and information gathering for planning and reporting</a:t>
            </a:r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 smtClean="0"/>
              <a:t>1.Organisational infrastructure f</a:t>
            </a:r>
            <a:r>
              <a:rPr lang="en-NZ" sz="2800" dirty="0" smtClean="0"/>
              <a:t>or 2012 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462"/>
            <a:ext cx="8229600" cy="5005702"/>
          </a:xfrm>
        </p:spPr>
        <p:txBody>
          <a:bodyPr/>
          <a:lstStyle/>
          <a:p>
            <a:r>
              <a:rPr lang="en-AU" sz="2400" u="sng" dirty="0" smtClean="0"/>
              <a:t>Staffing/HR/Personnel/Change Leadership</a:t>
            </a:r>
          </a:p>
          <a:p>
            <a:r>
              <a:rPr lang="en-AU" sz="1800" dirty="0" smtClean="0"/>
              <a:t>Establish the cluster &amp; sub teams within the cluster</a:t>
            </a:r>
            <a:endParaRPr lang="en-NZ" sz="1800" dirty="0" smtClean="0"/>
          </a:p>
          <a:p>
            <a:pPr lvl="0"/>
            <a:r>
              <a:rPr lang="en-AU" sz="1800" dirty="0" smtClean="0"/>
              <a:t>RTLB professional leadership positions</a:t>
            </a:r>
            <a:endParaRPr lang="en-NZ" sz="1800" dirty="0" smtClean="0"/>
          </a:p>
          <a:p>
            <a:pPr lvl="0"/>
            <a:r>
              <a:rPr lang="en-AU" sz="1800" dirty="0" smtClean="0"/>
              <a:t>Identify and manage position reduction or increase </a:t>
            </a:r>
            <a:endParaRPr lang="en-NZ" sz="1800" dirty="0" smtClean="0"/>
          </a:p>
          <a:p>
            <a:pPr lvl="0"/>
            <a:r>
              <a:rPr lang="en-AU" sz="1800" dirty="0" smtClean="0"/>
              <a:t>Manage </a:t>
            </a:r>
            <a:r>
              <a:rPr lang="en-AU" sz="1800" dirty="0" err="1" smtClean="0"/>
              <a:t>xxxx</a:t>
            </a:r>
            <a:r>
              <a:rPr lang="en-AU" sz="1800" dirty="0" smtClean="0"/>
              <a:t> (cluster specific issues e.g. RTLB in units)</a:t>
            </a:r>
            <a:endParaRPr lang="en-NZ" sz="1800" dirty="0" smtClean="0"/>
          </a:p>
          <a:p>
            <a:pPr lvl="0"/>
            <a:r>
              <a:rPr lang="en-AU" sz="1800" dirty="0" smtClean="0"/>
              <a:t>Identify and manage HR issues as they arise</a:t>
            </a:r>
            <a:endParaRPr lang="en-NZ" sz="1800" dirty="0" smtClean="0"/>
          </a:p>
          <a:p>
            <a:pPr lvl="0"/>
            <a:r>
              <a:rPr lang="en-AU" sz="1800" dirty="0" smtClean="0"/>
              <a:t>Establish performance review processes and PLD</a:t>
            </a:r>
          </a:p>
          <a:p>
            <a:r>
              <a:rPr lang="en-AU" sz="1800" dirty="0" smtClean="0"/>
              <a:t>Activities and actions to lead change in the cluster and RTLB services</a:t>
            </a:r>
            <a:endParaRPr lang="en-NZ" sz="2000" dirty="0" smtClean="0"/>
          </a:p>
          <a:p>
            <a:pPr lvl="0"/>
            <a:endParaRPr lang="en-NZ" sz="1800" dirty="0" smtClean="0"/>
          </a:p>
          <a:p>
            <a:pPr>
              <a:buNone/>
            </a:pPr>
            <a:r>
              <a:rPr lang="en-AU" sz="2000" dirty="0" smtClean="0"/>
              <a:t> </a:t>
            </a:r>
            <a:endParaRPr lang="en-NZ" sz="2000" dirty="0" smtClean="0"/>
          </a:p>
          <a:p>
            <a:r>
              <a:rPr lang="en-AU" sz="2400" u="sng" dirty="0" smtClean="0"/>
              <a:t>Meeting student need</a:t>
            </a:r>
            <a:endParaRPr lang="en-NZ" sz="2400" dirty="0" smtClean="0"/>
          </a:p>
          <a:p>
            <a:pPr lvl="0"/>
            <a:r>
              <a:rPr lang="en-AU" sz="1800" dirty="0" smtClean="0"/>
              <a:t>Establish referral/intake/prioritisation systems</a:t>
            </a:r>
            <a:endParaRPr lang="en-NZ" sz="1800" dirty="0" smtClean="0"/>
          </a:p>
          <a:p>
            <a:pPr lvl="0"/>
            <a:r>
              <a:rPr lang="en-AU" sz="1800" dirty="0" smtClean="0"/>
              <a:t>Establish processes and systems to enable effective and equitable service </a:t>
            </a:r>
            <a:endParaRPr lang="en-NZ" sz="1800" dirty="0" smtClean="0"/>
          </a:p>
          <a:p>
            <a:pPr lvl="0"/>
            <a:r>
              <a:rPr lang="en-AU" sz="1800" dirty="0" smtClean="0"/>
              <a:t>Deploy expertise and services effectively and equitably</a:t>
            </a:r>
            <a:endParaRPr lang="en-NZ" sz="1800" dirty="0" smtClean="0"/>
          </a:p>
          <a:p>
            <a:pPr>
              <a:buNone/>
            </a:pPr>
            <a:r>
              <a:rPr lang="en-AU" sz="2000" dirty="0" smtClean="0"/>
              <a:t> </a:t>
            </a:r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 smtClean="0"/>
              <a:t>Organisational infrastructure (</a:t>
            </a:r>
            <a:r>
              <a:rPr lang="en-NZ" sz="2800" dirty="0" smtClean="0"/>
              <a:t>2012 cont’d)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462"/>
            <a:ext cx="8229600" cy="5005702"/>
          </a:xfrm>
        </p:spPr>
        <p:txBody>
          <a:bodyPr/>
          <a:lstStyle/>
          <a:p>
            <a:r>
              <a:rPr lang="en-AU" sz="2400" u="sng" dirty="0" smtClean="0"/>
              <a:t>Resourcing</a:t>
            </a:r>
            <a:endParaRPr lang="en-NZ" sz="2400" dirty="0" smtClean="0"/>
          </a:p>
          <a:p>
            <a:pPr lvl="0"/>
            <a:r>
              <a:rPr lang="en-AU" sz="1800" dirty="0" smtClean="0"/>
              <a:t>Establish process and systems to enable effective and equitable resource allocation (</a:t>
            </a:r>
            <a:r>
              <a:rPr lang="en-AU" sz="1800" dirty="0" err="1" smtClean="0"/>
              <a:t>ie</a:t>
            </a:r>
            <a:r>
              <a:rPr lang="en-AU" sz="1800" dirty="0" smtClean="0"/>
              <a:t>. LSF; Y11-13 funding)</a:t>
            </a:r>
            <a:endParaRPr lang="en-NZ" sz="1800" dirty="0" smtClean="0"/>
          </a:p>
          <a:p>
            <a:pPr lvl="0"/>
            <a:r>
              <a:rPr lang="en-AU" sz="1800" dirty="0" smtClean="0"/>
              <a:t>Manage funding (stewardship)</a:t>
            </a:r>
            <a:endParaRPr lang="en-NZ" sz="1800" dirty="0" smtClean="0"/>
          </a:p>
          <a:p>
            <a:pPr lvl="0"/>
            <a:r>
              <a:rPr lang="en-AU" sz="1800" dirty="0" smtClean="0"/>
              <a:t>Manage accommodation of RTLB across cluster</a:t>
            </a:r>
            <a:endParaRPr lang="en-NZ" sz="1800" dirty="0" smtClean="0"/>
          </a:p>
          <a:p>
            <a:pPr>
              <a:buNone/>
            </a:pPr>
            <a:r>
              <a:rPr lang="en-AU" sz="2000" dirty="0" smtClean="0"/>
              <a:t> </a:t>
            </a:r>
            <a:endParaRPr lang="en-NZ" sz="2000" dirty="0" smtClean="0"/>
          </a:p>
          <a:p>
            <a:endParaRPr lang="en-NZ" sz="2000" dirty="0" smtClean="0"/>
          </a:p>
          <a:p>
            <a:r>
              <a:rPr lang="en-AU" sz="2400" u="sng" dirty="0" smtClean="0"/>
              <a:t>Communication, collaboration &amp; reporting</a:t>
            </a:r>
            <a:endParaRPr lang="en-NZ" sz="2400" dirty="0" smtClean="0"/>
          </a:p>
          <a:p>
            <a:pPr lvl="0"/>
            <a:r>
              <a:rPr lang="en-AU" sz="1800" dirty="0" smtClean="0"/>
              <a:t>Establish communication and reporting processes to cluster</a:t>
            </a:r>
            <a:endParaRPr lang="en-NZ" sz="1800" dirty="0" smtClean="0"/>
          </a:p>
          <a:p>
            <a:pPr lvl="0"/>
            <a:r>
              <a:rPr lang="en-AU" sz="1800" dirty="0" smtClean="0"/>
              <a:t>Establish reporting processes to board</a:t>
            </a:r>
            <a:endParaRPr lang="en-NZ" sz="1800" dirty="0" smtClean="0"/>
          </a:p>
          <a:p>
            <a:pPr lvl="0"/>
            <a:r>
              <a:rPr lang="en-AU" sz="1800" dirty="0" smtClean="0"/>
              <a:t>Establish collaboration and reporting processes to ministry</a:t>
            </a:r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3200" dirty="0" smtClean="0"/>
              <a:t>2. </a:t>
            </a:r>
            <a:r>
              <a:rPr lang="en-AU" sz="2800" dirty="0" smtClean="0"/>
              <a:t>Service development</a:t>
            </a:r>
            <a:r>
              <a:rPr lang="en-AU" sz="3200" dirty="0" smtClean="0"/>
              <a:t/>
            </a:r>
            <a:br>
              <a:rPr lang="en-AU" sz="3200" dirty="0" smtClean="0"/>
            </a:b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192"/>
            <a:ext cx="8229600" cy="4657972"/>
          </a:xfrm>
        </p:spPr>
        <p:txBody>
          <a:bodyPr/>
          <a:lstStyle/>
          <a:p>
            <a:r>
              <a:rPr lang="en-AU" sz="2400" u="sng" dirty="0" smtClean="0"/>
              <a:t>For Māori</a:t>
            </a:r>
          </a:p>
          <a:p>
            <a:pPr>
              <a:buNone/>
            </a:pPr>
            <a:endParaRPr lang="en-NZ" sz="2400" dirty="0" smtClean="0"/>
          </a:p>
          <a:p>
            <a:pPr lvl="0"/>
            <a:r>
              <a:rPr lang="en-AU" sz="1800" dirty="0" smtClean="0"/>
              <a:t>Key Māori stakeholders who can help us to get it right</a:t>
            </a:r>
            <a:endParaRPr lang="en-NZ" sz="1800" dirty="0" smtClean="0"/>
          </a:p>
          <a:p>
            <a:pPr lvl="0"/>
            <a:r>
              <a:rPr lang="en-AU" sz="1800" dirty="0" smtClean="0"/>
              <a:t>What is the current capability within the cluster? What future development is required for improved services for Māori?</a:t>
            </a:r>
            <a:endParaRPr lang="en-NZ" sz="1800" dirty="0" smtClean="0"/>
          </a:p>
          <a:p>
            <a:pPr lvl="0"/>
            <a:r>
              <a:rPr lang="en-AU" sz="1800" dirty="0" smtClean="0"/>
              <a:t>Is a Māori focus team required within the cluster? Do we have the capability to provide to immersion settings?</a:t>
            </a:r>
            <a:endParaRPr lang="en-NZ" sz="1800" dirty="0" smtClean="0"/>
          </a:p>
          <a:p>
            <a:pPr lvl="0"/>
            <a:r>
              <a:rPr lang="en-AU" sz="1800" dirty="0" smtClean="0"/>
              <a:t>How do we build greater expertise for some RTLB and still lift the capability of all RTLB in the cluster?</a:t>
            </a:r>
            <a:endParaRPr lang="en-NZ" sz="18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endParaRPr lang="en-NZ" sz="20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3200" dirty="0" smtClean="0"/>
              <a:t>Service development </a:t>
            </a:r>
            <a:r>
              <a:rPr lang="en-NZ" sz="3200" dirty="0" smtClean="0"/>
              <a:t>cont’d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462"/>
            <a:ext cx="8229600" cy="5005702"/>
          </a:xfrm>
        </p:spPr>
        <p:txBody>
          <a:bodyPr/>
          <a:lstStyle/>
          <a:p>
            <a:r>
              <a:rPr lang="en-AU" sz="2400" u="sng" dirty="0" smtClean="0"/>
              <a:t>For </a:t>
            </a:r>
            <a:r>
              <a:rPr lang="en-AU" sz="2400" u="sng" dirty="0" err="1" smtClean="0"/>
              <a:t>Pasifika</a:t>
            </a:r>
            <a:endParaRPr lang="en-AU" sz="2400" u="sng" dirty="0" smtClean="0"/>
          </a:p>
          <a:p>
            <a:pPr>
              <a:buNone/>
            </a:pPr>
            <a:endParaRPr lang="en-NZ" sz="2400" dirty="0" smtClean="0"/>
          </a:p>
          <a:p>
            <a:pPr lvl="0"/>
            <a:r>
              <a:rPr lang="en-AU" sz="1800" dirty="0" smtClean="0"/>
              <a:t>What is the current capability within the cluster? What future development is required for improved services for </a:t>
            </a:r>
            <a:r>
              <a:rPr lang="en-AU" sz="1800" dirty="0" err="1" smtClean="0"/>
              <a:t>Pasifika</a:t>
            </a:r>
            <a:r>
              <a:rPr lang="en-AU" sz="1800" dirty="0" smtClean="0"/>
              <a:t>?</a:t>
            </a:r>
            <a:endParaRPr lang="en-NZ" sz="1800" dirty="0" smtClean="0"/>
          </a:p>
          <a:p>
            <a:pPr lvl="0"/>
            <a:r>
              <a:rPr lang="en-AU" sz="1800" dirty="0" smtClean="0"/>
              <a:t>Is a </a:t>
            </a:r>
            <a:r>
              <a:rPr lang="en-AU" sz="1800" dirty="0" err="1" smtClean="0"/>
              <a:t>Pasifika</a:t>
            </a:r>
            <a:r>
              <a:rPr lang="en-AU" sz="1800" dirty="0" smtClean="0"/>
              <a:t> focus team required within the cluster? Are there </a:t>
            </a:r>
            <a:r>
              <a:rPr lang="en-AU" sz="1800" dirty="0" err="1" smtClean="0"/>
              <a:t>Pasifika</a:t>
            </a:r>
            <a:r>
              <a:rPr lang="en-AU" sz="1800" dirty="0" smtClean="0"/>
              <a:t> immersion settings within the cluster? Do we have the capability to provide to them?</a:t>
            </a:r>
            <a:endParaRPr lang="en-NZ" sz="1800" dirty="0" smtClean="0"/>
          </a:p>
          <a:p>
            <a:pPr lvl="0"/>
            <a:r>
              <a:rPr lang="en-AU" sz="1800" dirty="0" smtClean="0"/>
              <a:t>How do we build greater expertise for some RTLB and still lift the capability of all RTLB in the cluster?</a:t>
            </a:r>
          </a:p>
          <a:p>
            <a:pPr lvl="0"/>
            <a:endParaRPr lang="en-AU" sz="1800" dirty="0" smtClean="0"/>
          </a:p>
          <a:p>
            <a:pPr lvl="0"/>
            <a:r>
              <a:rPr lang="en-AU" sz="2400" u="sng" dirty="0" smtClean="0"/>
              <a:t>For secondary</a:t>
            </a:r>
          </a:p>
          <a:p>
            <a:pPr lvl="0">
              <a:buNone/>
            </a:pPr>
            <a:endParaRPr lang="en-AU" sz="2400" u="sng" dirty="0" smtClean="0"/>
          </a:p>
          <a:p>
            <a:pPr lvl="0"/>
            <a:r>
              <a:rPr lang="en-AU" sz="1800" dirty="0" smtClean="0"/>
              <a:t>Does the number of secondary schools and RTLB enable a secondary focussed team or practitioner(s)</a:t>
            </a:r>
          </a:p>
          <a:p>
            <a:pPr lvl="0">
              <a:buNone/>
            </a:pPr>
            <a:endParaRPr lang="en-AU" sz="2400" dirty="0" smtClean="0"/>
          </a:p>
          <a:p>
            <a:pPr lvl="0"/>
            <a:endParaRPr lang="en-NZ" sz="1800" dirty="0" smtClean="0"/>
          </a:p>
          <a:p>
            <a:endParaRPr lang="en-NZ" sz="2000" dirty="0" smtClean="0"/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E - Pasifika Theme">
  <a:themeElements>
    <a:clrScheme name="New MOE Sty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 MOE Sty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600" b="1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600" b="1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New MOE Sty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OE Sty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OE Sty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OE Sty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OE Sty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OE Sty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OE Sty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OE Sty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OE Sty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OE Sty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OE Sty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OE Sty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MOE - Pasifika Theme</Template>
  <TotalTime>321</TotalTime>
  <Words>2301</Words>
  <Application>Microsoft Office PowerPoint</Application>
  <PresentationFormat>On-screen Show (4:3)</PresentationFormat>
  <Paragraphs>404</Paragraphs>
  <Slides>22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MOE - Pasifika Theme</vt:lpstr>
      <vt:lpstr>RTLB Principal and Cluster Management Induction </vt:lpstr>
      <vt:lpstr>Context</vt:lpstr>
      <vt:lpstr>RTLB Integrated planning and delivery</vt:lpstr>
      <vt:lpstr>Vision for Our Cluster for 2012 and out to 2016</vt:lpstr>
      <vt:lpstr>Needs Analysis - focus on four key issues</vt:lpstr>
      <vt:lpstr>1.Organisational infrastructure for 2012 </vt:lpstr>
      <vt:lpstr>Organisational infrastructure (2012 cont’d)</vt:lpstr>
      <vt:lpstr>2. Service development </vt:lpstr>
      <vt:lpstr>Service development cont’d</vt:lpstr>
      <vt:lpstr>Service development cont’d</vt:lpstr>
      <vt:lpstr>3. Relationship Development</vt:lpstr>
      <vt:lpstr>4. Development of data and information gathering for planning and reporting </vt:lpstr>
      <vt:lpstr>PLAN FORMAT AND SECTIONS </vt:lpstr>
      <vt:lpstr>  Section One   Setting the scene and aspirations for the cluster  </vt:lpstr>
      <vt:lpstr>Section Two  Description of Your Cluster </vt:lpstr>
      <vt:lpstr> </vt:lpstr>
      <vt:lpstr> </vt:lpstr>
      <vt:lpstr> </vt:lpstr>
      <vt:lpstr> </vt:lpstr>
      <vt:lpstr> </vt:lpstr>
      <vt:lpstr> </vt:lpstr>
      <vt:lpstr>Slide 22</vt:lpstr>
    </vt:vector>
  </TitlesOfParts>
  <Company>Ministry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Rowena Stauber</dc:creator>
  <cp:lastModifiedBy>Ministry Of Education - Scripting Build v3.51</cp:lastModifiedBy>
  <cp:revision>31</cp:revision>
  <dcterms:created xsi:type="dcterms:W3CDTF">2012-02-03T01:25:20Z</dcterms:created>
  <dcterms:modified xsi:type="dcterms:W3CDTF">2012-05-16T02:26:27Z</dcterms:modified>
</cp:coreProperties>
</file>